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92" r:id="rId5"/>
  </p:sldMasterIdLst>
  <p:notesMasterIdLst>
    <p:notesMasterId r:id="rId56"/>
  </p:notesMasterIdLst>
  <p:handoutMasterIdLst>
    <p:handoutMasterId r:id="rId57"/>
  </p:handoutMasterIdLst>
  <p:sldIdLst>
    <p:sldId id="459" r:id="rId6"/>
    <p:sldId id="403" r:id="rId7"/>
    <p:sldId id="402" r:id="rId8"/>
    <p:sldId id="404" r:id="rId9"/>
    <p:sldId id="408" r:id="rId10"/>
    <p:sldId id="409" r:id="rId11"/>
    <p:sldId id="412" r:id="rId12"/>
    <p:sldId id="413" r:id="rId13"/>
    <p:sldId id="458" r:id="rId14"/>
    <p:sldId id="416" r:id="rId15"/>
    <p:sldId id="457" r:id="rId16"/>
    <p:sldId id="417" r:id="rId17"/>
    <p:sldId id="414"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5" r:id="rId32"/>
    <p:sldId id="437" r:id="rId33"/>
    <p:sldId id="438" r:id="rId34"/>
    <p:sldId id="439" r:id="rId35"/>
    <p:sldId id="434" r:id="rId36"/>
    <p:sldId id="440" r:id="rId37"/>
    <p:sldId id="441" r:id="rId38"/>
    <p:sldId id="442" r:id="rId39"/>
    <p:sldId id="443" r:id="rId40"/>
    <p:sldId id="444" r:id="rId41"/>
    <p:sldId id="436" r:id="rId42"/>
    <p:sldId id="447" r:id="rId43"/>
    <p:sldId id="445" r:id="rId44"/>
    <p:sldId id="446" r:id="rId45"/>
    <p:sldId id="448" r:id="rId46"/>
    <p:sldId id="449" r:id="rId47"/>
    <p:sldId id="450" r:id="rId48"/>
    <p:sldId id="451" r:id="rId49"/>
    <p:sldId id="452" r:id="rId50"/>
    <p:sldId id="453" r:id="rId51"/>
    <p:sldId id="454" r:id="rId52"/>
    <p:sldId id="455" r:id="rId53"/>
    <p:sldId id="456" r:id="rId54"/>
    <p:sldId id="411" r:id="rId55"/>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40004"/>
    <a:srgbClr val="150000"/>
    <a:srgbClr val="380003"/>
    <a:srgbClr val="360003"/>
    <a:srgbClr val="1315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08" autoAdjust="0"/>
  </p:normalViewPr>
  <p:slideViewPr>
    <p:cSldViewPr snapToGrid="0">
      <p:cViewPr varScale="1">
        <p:scale>
          <a:sx n="72" d="100"/>
          <a:sy n="72" d="100"/>
        </p:scale>
        <p:origin x="804" y="60"/>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8" d="100"/>
          <a:sy n="88"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81E2188A-CD17-4E3E-AB0E-7A5017BF1B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C823D623-433B-4523-9829-805747DBC3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3B03420-491A-4A9F-88D0-056124D36F86}" type="datetime1">
              <a:rPr lang="tr-TR" smtClean="0"/>
              <a:t>26.03.2023</a:t>
            </a:fld>
            <a:endParaRPr lang="tr-TR" dirty="0"/>
          </a:p>
        </p:txBody>
      </p:sp>
      <p:sp>
        <p:nvSpPr>
          <p:cNvPr id="4" name="Alt Bilgi Yer Tutucusu 3">
            <a:extLst>
              <a:ext uri="{FF2B5EF4-FFF2-40B4-BE49-F238E27FC236}">
                <a16:creationId xmlns:a16="http://schemas.microsoft.com/office/drawing/2014/main" id="{9F2A1CC4-7C05-4403-B82F-FA1957CDFA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3B9769E3-387F-4E51-9B72-40457A518A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7460E3B-D3A0-4EBC-BAC3-B01E8FF895A8}" type="slidenum">
              <a:rPr lang="tr-TR" smtClean="0"/>
              <a:t>‹#›</a:t>
            </a:fld>
            <a:endParaRPr lang="tr-TR"/>
          </a:p>
        </p:txBody>
      </p:sp>
    </p:spTree>
    <p:extLst>
      <p:ext uri="{BB962C8B-B14F-4D97-AF65-F5344CB8AC3E}">
        <p14:creationId xmlns:p14="http://schemas.microsoft.com/office/powerpoint/2010/main" val="2050158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D5304-D0EF-4FE7-B7DB-19122A2DA02F}" type="datetime1">
              <a:rPr lang="tr-TR" smtClean="0"/>
              <a:pPr/>
              <a:t>26.03.2023</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D0EDF81-139F-488C-872B-4720FBA6BF98}" type="slidenum">
              <a:rPr lang="tr-TR" noProof="0" smtClean="0"/>
              <a:t>‹#›</a:t>
            </a:fld>
            <a:endParaRPr lang="tr-TR" noProof="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a:t>
            </a:fld>
            <a:endParaRPr lang="tr-TR"/>
          </a:p>
        </p:txBody>
      </p:sp>
    </p:spTree>
    <p:extLst>
      <p:ext uri="{BB962C8B-B14F-4D97-AF65-F5344CB8AC3E}">
        <p14:creationId xmlns:p14="http://schemas.microsoft.com/office/powerpoint/2010/main" val="1026924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10</a:t>
            </a:fld>
            <a:endParaRPr lang="tr-TR"/>
          </a:p>
        </p:txBody>
      </p:sp>
    </p:spTree>
    <p:extLst>
      <p:ext uri="{BB962C8B-B14F-4D97-AF65-F5344CB8AC3E}">
        <p14:creationId xmlns:p14="http://schemas.microsoft.com/office/powerpoint/2010/main" val="274599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11</a:t>
            </a:fld>
            <a:endParaRPr lang="tr-TR"/>
          </a:p>
        </p:txBody>
      </p:sp>
    </p:spTree>
    <p:extLst>
      <p:ext uri="{BB962C8B-B14F-4D97-AF65-F5344CB8AC3E}">
        <p14:creationId xmlns:p14="http://schemas.microsoft.com/office/powerpoint/2010/main" val="631540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12</a:t>
            </a:fld>
            <a:endParaRPr lang="tr-TR"/>
          </a:p>
        </p:txBody>
      </p:sp>
    </p:spTree>
    <p:extLst>
      <p:ext uri="{BB962C8B-B14F-4D97-AF65-F5344CB8AC3E}">
        <p14:creationId xmlns:p14="http://schemas.microsoft.com/office/powerpoint/2010/main" val="2003020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13</a:t>
            </a:fld>
            <a:endParaRPr lang="tr-TR"/>
          </a:p>
        </p:txBody>
      </p:sp>
    </p:spTree>
    <p:extLst>
      <p:ext uri="{BB962C8B-B14F-4D97-AF65-F5344CB8AC3E}">
        <p14:creationId xmlns:p14="http://schemas.microsoft.com/office/powerpoint/2010/main" val="2796687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14</a:t>
            </a:fld>
            <a:endParaRPr lang="tr-TR"/>
          </a:p>
        </p:txBody>
      </p:sp>
    </p:spTree>
    <p:extLst>
      <p:ext uri="{BB962C8B-B14F-4D97-AF65-F5344CB8AC3E}">
        <p14:creationId xmlns:p14="http://schemas.microsoft.com/office/powerpoint/2010/main" val="3009702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15</a:t>
            </a:fld>
            <a:endParaRPr lang="tr-TR"/>
          </a:p>
        </p:txBody>
      </p:sp>
    </p:spTree>
    <p:extLst>
      <p:ext uri="{BB962C8B-B14F-4D97-AF65-F5344CB8AC3E}">
        <p14:creationId xmlns:p14="http://schemas.microsoft.com/office/powerpoint/2010/main" val="445570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16</a:t>
            </a:fld>
            <a:endParaRPr lang="tr-TR"/>
          </a:p>
        </p:txBody>
      </p:sp>
    </p:spTree>
    <p:extLst>
      <p:ext uri="{BB962C8B-B14F-4D97-AF65-F5344CB8AC3E}">
        <p14:creationId xmlns:p14="http://schemas.microsoft.com/office/powerpoint/2010/main" val="1625693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17</a:t>
            </a:fld>
            <a:endParaRPr lang="tr-TR"/>
          </a:p>
        </p:txBody>
      </p:sp>
    </p:spTree>
    <p:extLst>
      <p:ext uri="{BB962C8B-B14F-4D97-AF65-F5344CB8AC3E}">
        <p14:creationId xmlns:p14="http://schemas.microsoft.com/office/powerpoint/2010/main" val="2004220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18</a:t>
            </a:fld>
            <a:endParaRPr lang="tr-TR"/>
          </a:p>
        </p:txBody>
      </p:sp>
    </p:spTree>
    <p:extLst>
      <p:ext uri="{BB962C8B-B14F-4D97-AF65-F5344CB8AC3E}">
        <p14:creationId xmlns:p14="http://schemas.microsoft.com/office/powerpoint/2010/main" val="3404944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19</a:t>
            </a:fld>
            <a:endParaRPr lang="tr-TR"/>
          </a:p>
        </p:txBody>
      </p:sp>
    </p:spTree>
    <p:extLst>
      <p:ext uri="{BB962C8B-B14F-4D97-AF65-F5344CB8AC3E}">
        <p14:creationId xmlns:p14="http://schemas.microsoft.com/office/powerpoint/2010/main" val="1408392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0D0EDF81-139F-488C-872B-4720FBA6BF98}" type="slidenum">
              <a:rPr lang="tr-TR" smtClean="0"/>
              <a:t>2</a:t>
            </a:fld>
            <a:endParaRPr lang="tr-TR"/>
          </a:p>
        </p:txBody>
      </p:sp>
    </p:spTree>
    <p:extLst>
      <p:ext uri="{BB962C8B-B14F-4D97-AF65-F5344CB8AC3E}">
        <p14:creationId xmlns:p14="http://schemas.microsoft.com/office/powerpoint/2010/main" val="2245800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20</a:t>
            </a:fld>
            <a:endParaRPr lang="tr-TR"/>
          </a:p>
        </p:txBody>
      </p:sp>
    </p:spTree>
    <p:extLst>
      <p:ext uri="{BB962C8B-B14F-4D97-AF65-F5344CB8AC3E}">
        <p14:creationId xmlns:p14="http://schemas.microsoft.com/office/powerpoint/2010/main" val="3031690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21</a:t>
            </a:fld>
            <a:endParaRPr lang="tr-TR"/>
          </a:p>
        </p:txBody>
      </p:sp>
    </p:spTree>
    <p:extLst>
      <p:ext uri="{BB962C8B-B14F-4D97-AF65-F5344CB8AC3E}">
        <p14:creationId xmlns:p14="http://schemas.microsoft.com/office/powerpoint/2010/main" val="325857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22</a:t>
            </a:fld>
            <a:endParaRPr lang="tr-TR"/>
          </a:p>
        </p:txBody>
      </p:sp>
    </p:spTree>
    <p:extLst>
      <p:ext uri="{BB962C8B-B14F-4D97-AF65-F5344CB8AC3E}">
        <p14:creationId xmlns:p14="http://schemas.microsoft.com/office/powerpoint/2010/main" val="2231036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23</a:t>
            </a:fld>
            <a:endParaRPr lang="tr-TR"/>
          </a:p>
        </p:txBody>
      </p:sp>
    </p:spTree>
    <p:extLst>
      <p:ext uri="{BB962C8B-B14F-4D97-AF65-F5344CB8AC3E}">
        <p14:creationId xmlns:p14="http://schemas.microsoft.com/office/powerpoint/2010/main" val="2945692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24</a:t>
            </a:fld>
            <a:endParaRPr lang="tr-TR"/>
          </a:p>
        </p:txBody>
      </p:sp>
    </p:spTree>
    <p:extLst>
      <p:ext uri="{BB962C8B-B14F-4D97-AF65-F5344CB8AC3E}">
        <p14:creationId xmlns:p14="http://schemas.microsoft.com/office/powerpoint/2010/main" val="2473738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25</a:t>
            </a:fld>
            <a:endParaRPr lang="tr-TR"/>
          </a:p>
        </p:txBody>
      </p:sp>
    </p:spTree>
    <p:extLst>
      <p:ext uri="{BB962C8B-B14F-4D97-AF65-F5344CB8AC3E}">
        <p14:creationId xmlns:p14="http://schemas.microsoft.com/office/powerpoint/2010/main" val="340827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26</a:t>
            </a:fld>
            <a:endParaRPr lang="tr-TR"/>
          </a:p>
        </p:txBody>
      </p:sp>
    </p:spTree>
    <p:extLst>
      <p:ext uri="{BB962C8B-B14F-4D97-AF65-F5344CB8AC3E}">
        <p14:creationId xmlns:p14="http://schemas.microsoft.com/office/powerpoint/2010/main" val="1535974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27</a:t>
            </a:fld>
            <a:endParaRPr lang="tr-TR"/>
          </a:p>
        </p:txBody>
      </p:sp>
    </p:spTree>
    <p:extLst>
      <p:ext uri="{BB962C8B-B14F-4D97-AF65-F5344CB8AC3E}">
        <p14:creationId xmlns:p14="http://schemas.microsoft.com/office/powerpoint/2010/main" val="2796273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28</a:t>
            </a:fld>
            <a:endParaRPr lang="tr-TR"/>
          </a:p>
        </p:txBody>
      </p:sp>
    </p:spTree>
    <p:extLst>
      <p:ext uri="{BB962C8B-B14F-4D97-AF65-F5344CB8AC3E}">
        <p14:creationId xmlns:p14="http://schemas.microsoft.com/office/powerpoint/2010/main" val="142868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29</a:t>
            </a:fld>
            <a:endParaRPr lang="tr-TR"/>
          </a:p>
        </p:txBody>
      </p:sp>
    </p:spTree>
    <p:extLst>
      <p:ext uri="{BB962C8B-B14F-4D97-AF65-F5344CB8AC3E}">
        <p14:creationId xmlns:p14="http://schemas.microsoft.com/office/powerpoint/2010/main" val="186624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0D0EDF81-139F-488C-872B-4720FBA6BF98}" type="slidenum">
              <a:rPr lang="tr-TR" smtClean="0"/>
              <a:t>3</a:t>
            </a:fld>
            <a:endParaRPr lang="tr-TR"/>
          </a:p>
        </p:txBody>
      </p:sp>
    </p:spTree>
    <p:extLst>
      <p:ext uri="{BB962C8B-B14F-4D97-AF65-F5344CB8AC3E}">
        <p14:creationId xmlns:p14="http://schemas.microsoft.com/office/powerpoint/2010/main" val="2745833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30</a:t>
            </a:fld>
            <a:endParaRPr lang="tr-TR"/>
          </a:p>
        </p:txBody>
      </p:sp>
    </p:spTree>
    <p:extLst>
      <p:ext uri="{BB962C8B-B14F-4D97-AF65-F5344CB8AC3E}">
        <p14:creationId xmlns:p14="http://schemas.microsoft.com/office/powerpoint/2010/main" val="2517565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31</a:t>
            </a:fld>
            <a:endParaRPr lang="tr-TR"/>
          </a:p>
        </p:txBody>
      </p:sp>
    </p:spTree>
    <p:extLst>
      <p:ext uri="{BB962C8B-B14F-4D97-AF65-F5344CB8AC3E}">
        <p14:creationId xmlns:p14="http://schemas.microsoft.com/office/powerpoint/2010/main" val="908012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32</a:t>
            </a:fld>
            <a:endParaRPr lang="tr-TR"/>
          </a:p>
        </p:txBody>
      </p:sp>
    </p:spTree>
    <p:extLst>
      <p:ext uri="{BB962C8B-B14F-4D97-AF65-F5344CB8AC3E}">
        <p14:creationId xmlns:p14="http://schemas.microsoft.com/office/powerpoint/2010/main" val="3055761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33</a:t>
            </a:fld>
            <a:endParaRPr lang="tr-TR"/>
          </a:p>
        </p:txBody>
      </p:sp>
    </p:spTree>
    <p:extLst>
      <p:ext uri="{BB962C8B-B14F-4D97-AF65-F5344CB8AC3E}">
        <p14:creationId xmlns:p14="http://schemas.microsoft.com/office/powerpoint/2010/main" val="63622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34</a:t>
            </a:fld>
            <a:endParaRPr lang="tr-TR"/>
          </a:p>
        </p:txBody>
      </p:sp>
    </p:spTree>
    <p:extLst>
      <p:ext uri="{BB962C8B-B14F-4D97-AF65-F5344CB8AC3E}">
        <p14:creationId xmlns:p14="http://schemas.microsoft.com/office/powerpoint/2010/main" val="1199952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35</a:t>
            </a:fld>
            <a:endParaRPr lang="tr-TR"/>
          </a:p>
        </p:txBody>
      </p:sp>
    </p:spTree>
    <p:extLst>
      <p:ext uri="{BB962C8B-B14F-4D97-AF65-F5344CB8AC3E}">
        <p14:creationId xmlns:p14="http://schemas.microsoft.com/office/powerpoint/2010/main" val="7637790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36</a:t>
            </a:fld>
            <a:endParaRPr lang="tr-TR"/>
          </a:p>
        </p:txBody>
      </p:sp>
    </p:spTree>
    <p:extLst>
      <p:ext uri="{BB962C8B-B14F-4D97-AF65-F5344CB8AC3E}">
        <p14:creationId xmlns:p14="http://schemas.microsoft.com/office/powerpoint/2010/main" val="4158627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37</a:t>
            </a:fld>
            <a:endParaRPr lang="tr-TR"/>
          </a:p>
        </p:txBody>
      </p:sp>
    </p:spTree>
    <p:extLst>
      <p:ext uri="{BB962C8B-B14F-4D97-AF65-F5344CB8AC3E}">
        <p14:creationId xmlns:p14="http://schemas.microsoft.com/office/powerpoint/2010/main" val="3864808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38</a:t>
            </a:fld>
            <a:endParaRPr lang="tr-TR"/>
          </a:p>
        </p:txBody>
      </p:sp>
    </p:spTree>
    <p:extLst>
      <p:ext uri="{BB962C8B-B14F-4D97-AF65-F5344CB8AC3E}">
        <p14:creationId xmlns:p14="http://schemas.microsoft.com/office/powerpoint/2010/main" val="2109811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39</a:t>
            </a:fld>
            <a:endParaRPr lang="tr-TR"/>
          </a:p>
        </p:txBody>
      </p:sp>
    </p:spTree>
    <p:extLst>
      <p:ext uri="{BB962C8B-B14F-4D97-AF65-F5344CB8AC3E}">
        <p14:creationId xmlns:p14="http://schemas.microsoft.com/office/powerpoint/2010/main" val="279226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0D0EDF81-139F-488C-872B-4720FBA6BF98}" type="slidenum">
              <a:rPr lang="tr-TR" smtClean="0"/>
              <a:t>4</a:t>
            </a:fld>
            <a:endParaRPr lang="tr-TR"/>
          </a:p>
        </p:txBody>
      </p:sp>
    </p:spTree>
    <p:extLst>
      <p:ext uri="{BB962C8B-B14F-4D97-AF65-F5344CB8AC3E}">
        <p14:creationId xmlns:p14="http://schemas.microsoft.com/office/powerpoint/2010/main" val="1598520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40</a:t>
            </a:fld>
            <a:endParaRPr lang="tr-TR"/>
          </a:p>
        </p:txBody>
      </p:sp>
    </p:spTree>
    <p:extLst>
      <p:ext uri="{BB962C8B-B14F-4D97-AF65-F5344CB8AC3E}">
        <p14:creationId xmlns:p14="http://schemas.microsoft.com/office/powerpoint/2010/main" val="3873257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41</a:t>
            </a:fld>
            <a:endParaRPr lang="tr-TR"/>
          </a:p>
        </p:txBody>
      </p:sp>
    </p:spTree>
    <p:extLst>
      <p:ext uri="{BB962C8B-B14F-4D97-AF65-F5344CB8AC3E}">
        <p14:creationId xmlns:p14="http://schemas.microsoft.com/office/powerpoint/2010/main" val="3286250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42</a:t>
            </a:fld>
            <a:endParaRPr lang="tr-TR"/>
          </a:p>
        </p:txBody>
      </p:sp>
    </p:spTree>
    <p:extLst>
      <p:ext uri="{BB962C8B-B14F-4D97-AF65-F5344CB8AC3E}">
        <p14:creationId xmlns:p14="http://schemas.microsoft.com/office/powerpoint/2010/main" val="29121806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43</a:t>
            </a:fld>
            <a:endParaRPr lang="tr-TR"/>
          </a:p>
        </p:txBody>
      </p:sp>
    </p:spTree>
    <p:extLst>
      <p:ext uri="{BB962C8B-B14F-4D97-AF65-F5344CB8AC3E}">
        <p14:creationId xmlns:p14="http://schemas.microsoft.com/office/powerpoint/2010/main" val="3812719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44</a:t>
            </a:fld>
            <a:endParaRPr lang="tr-TR"/>
          </a:p>
        </p:txBody>
      </p:sp>
    </p:spTree>
    <p:extLst>
      <p:ext uri="{BB962C8B-B14F-4D97-AF65-F5344CB8AC3E}">
        <p14:creationId xmlns:p14="http://schemas.microsoft.com/office/powerpoint/2010/main" val="405446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45</a:t>
            </a:fld>
            <a:endParaRPr lang="tr-TR"/>
          </a:p>
        </p:txBody>
      </p:sp>
    </p:spTree>
    <p:extLst>
      <p:ext uri="{BB962C8B-B14F-4D97-AF65-F5344CB8AC3E}">
        <p14:creationId xmlns:p14="http://schemas.microsoft.com/office/powerpoint/2010/main" val="3273020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46</a:t>
            </a:fld>
            <a:endParaRPr lang="tr-TR"/>
          </a:p>
        </p:txBody>
      </p:sp>
    </p:spTree>
    <p:extLst>
      <p:ext uri="{BB962C8B-B14F-4D97-AF65-F5344CB8AC3E}">
        <p14:creationId xmlns:p14="http://schemas.microsoft.com/office/powerpoint/2010/main" val="1321113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47</a:t>
            </a:fld>
            <a:endParaRPr lang="tr-TR"/>
          </a:p>
        </p:txBody>
      </p:sp>
    </p:spTree>
    <p:extLst>
      <p:ext uri="{BB962C8B-B14F-4D97-AF65-F5344CB8AC3E}">
        <p14:creationId xmlns:p14="http://schemas.microsoft.com/office/powerpoint/2010/main" val="3248960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48</a:t>
            </a:fld>
            <a:endParaRPr lang="tr-TR"/>
          </a:p>
        </p:txBody>
      </p:sp>
    </p:spTree>
    <p:extLst>
      <p:ext uri="{BB962C8B-B14F-4D97-AF65-F5344CB8AC3E}">
        <p14:creationId xmlns:p14="http://schemas.microsoft.com/office/powerpoint/2010/main" val="16270710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49</a:t>
            </a:fld>
            <a:endParaRPr lang="tr-TR"/>
          </a:p>
        </p:txBody>
      </p:sp>
    </p:spTree>
    <p:extLst>
      <p:ext uri="{BB962C8B-B14F-4D97-AF65-F5344CB8AC3E}">
        <p14:creationId xmlns:p14="http://schemas.microsoft.com/office/powerpoint/2010/main" val="357361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5</a:t>
            </a:fld>
            <a:endParaRPr lang="tr-TR"/>
          </a:p>
        </p:txBody>
      </p:sp>
    </p:spTree>
    <p:extLst>
      <p:ext uri="{BB962C8B-B14F-4D97-AF65-F5344CB8AC3E}">
        <p14:creationId xmlns:p14="http://schemas.microsoft.com/office/powerpoint/2010/main" val="4461656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50</a:t>
            </a:fld>
            <a:endParaRPr lang="tr-TR"/>
          </a:p>
        </p:txBody>
      </p:sp>
    </p:spTree>
    <p:extLst>
      <p:ext uri="{BB962C8B-B14F-4D97-AF65-F5344CB8AC3E}">
        <p14:creationId xmlns:p14="http://schemas.microsoft.com/office/powerpoint/2010/main" val="3368462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6</a:t>
            </a:fld>
            <a:endParaRPr lang="tr-TR"/>
          </a:p>
        </p:txBody>
      </p:sp>
    </p:spTree>
    <p:extLst>
      <p:ext uri="{BB962C8B-B14F-4D97-AF65-F5344CB8AC3E}">
        <p14:creationId xmlns:p14="http://schemas.microsoft.com/office/powerpoint/2010/main" val="216462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7</a:t>
            </a:fld>
            <a:endParaRPr lang="tr-TR"/>
          </a:p>
        </p:txBody>
      </p:sp>
    </p:spTree>
    <p:extLst>
      <p:ext uri="{BB962C8B-B14F-4D97-AF65-F5344CB8AC3E}">
        <p14:creationId xmlns:p14="http://schemas.microsoft.com/office/powerpoint/2010/main" val="2173268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8</a:t>
            </a:fld>
            <a:endParaRPr lang="tr-TR"/>
          </a:p>
        </p:txBody>
      </p:sp>
    </p:spTree>
    <p:extLst>
      <p:ext uri="{BB962C8B-B14F-4D97-AF65-F5344CB8AC3E}">
        <p14:creationId xmlns:p14="http://schemas.microsoft.com/office/powerpoint/2010/main" val="1713170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9</a:t>
            </a:fld>
            <a:endParaRPr lang="tr-TR"/>
          </a:p>
        </p:txBody>
      </p:sp>
    </p:spTree>
    <p:extLst>
      <p:ext uri="{BB962C8B-B14F-4D97-AF65-F5344CB8AC3E}">
        <p14:creationId xmlns:p14="http://schemas.microsoft.com/office/powerpoint/2010/main" val="177227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9" name="Serbest Biçim: Şekil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p>
        </p:txBody>
      </p:sp>
      <p:sp>
        <p:nvSpPr>
          <p:cNvPr id="2" name="Başlık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rtlCol="0" anchor="ctr">
            <a:normAutofit/>
          </a:bodyPr>
          <a:lstStyle>
            <a:lvl1pPr algn="l">
              <a:lnSpc>
                <a:spcPct val="100000"/>
              </a:lnSpc>
              <a:defRPr sz="480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rtlCol="0"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3 sütunu">
    <p:spTree>
      <p:nvGrpSpPr>
        <p:cNvPr id="1" name=""/>
        <p:cNvGrpSpPr/>
        <p:nvPr/>
      </p:nvGrpSpPr>
      <p:grpSpPr>
        <a:xfrm>
          <a:off x="0" y="0"/>
          <a:ext cx="0" cy="0"/>
          <a:chOff x="0" y="0"/>
          <a:chExt cx="0" cy="0"/>
        </a:xfrm>
      </p:grpSpPr>
      <p:sp>
        <p:nvSpPr>
          <p:cNvPr id="10" name="Serbest Biçim: Şekil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tr-TR" noProof="0"/>
          </a:p>
        </p:txBody>
      </p:sp>
      <p:sp>
        <p:nvSpPr>
          <p:cNvPr id="2" name="Başlık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rtlCol="0">
            <a:normAutofit/>
          </a:bodyPr>
          <a:lstStyle>
            <a:lvl1pPr>
              <a:defRPr sz="400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2AA4E5D6-7075-4584-BD43-D966F0B58E6D}"/>
              </a:ext>
            </a:extLst>
          </p:cNvPr>
          <p:cNvSpPr>
            <a:spLocks noGrp="1"/>
          </p:cNvSpPr>
          <p:nvPr>
            <p:ph type="dt" sz="half" idx="10"/>
          </p:nvPr>
        </p:nvSpPr>
        <p:spPr/>
        <p:txBody>
          <a:bodyPr rtlCol="0"/>
          <a:lstStyle/>
          <a:p>
            <a:pPr rtl="0"/>
            <a:r>
              <a:rPr lang="tr-TR" noProof="0"/>
              <a:t>03.09.20XX</a:t>
            </a:r>
          </a:p>
        </p:txBody>
      </p:sp>
      <p:sp>
        <p:nvSpPr>
          <p:cNvPr id="8" name="Alt Bilgi Yer Tutucusu 7">
            <a:extLst>
              <a:ext uri="{FF2B5EF4-FFF2-40B4-BE49-F238E27FC236}">
                <a16:creationId xmlns:a16="http://schemas.microsoft.com/office/drawing/2014/main" id="{8C38B83D-8A05-4F3C-A409-1602C9630750}"/>
              </a:ext>
            </a:extLst>
          </p:cNvPr>
          <p:cNvSpPr>
            <a:spLocks noGrp="1"/>
          </p:cNvSpPr>
          <p:nvPr>
            <p:ph type="ftr" sz="quarter" idx="11"/>
          </p:nvPr>
        </p:nvSpPr>
        <p:spPr/>
        <p:txBody>
          <a:bodyPr rtlCol="0"/>
          <a:lstStyle/>
          <a:p>
            <a:pPr rtl="0"/>
            <a:r>
              <a:rPr lang="tr-TR" noProof="0"/>
              <a:t>Sunu Başlığı</a:t>
            </a:r>
          </a:p>
        </p:txBody>
      </p:sp>
      <p:sp>
        <p:nvSpPr>
          <p:cNvPr id="9" name="Slayt Numarası Yer Tutucusu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11" name="Metin Yer Tutucusu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2" name="İçerik Yer Tutucusu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resimli Başlık ve İçerik">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6" name="Resim Yer Tutucusu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rtlCol="0" anchor="b">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rtlCol="0"/>
          <a:lstStyle>
            <a:lvl1pPr marL="0" indent="0">
              <a:buNone/>
              <a:defRPr sz="1800"/>
            </a:lvl1pPr>
            <a:lvl2pPr marL="228600">
              <a:defRPr sz="1800"/>
            </a:lvl2pPr>
            <a:lvl3pPr marL="457200">
              <a:defRPr sz="1800"/>
            </a:lvl3pPr>
            <a:lvl4pPr marL="685800">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rtlCol="0"/>
          <a:lstStyle>
            <a:lvl1pPr algn="l">
              <a:defRPr/>
            </a:lvl1pPr>
          </a:lstStyle>
          <a:p>
            <a:pPr algn="l" rtl="0"/>
            <a:r>
              <a:rPr lang="tr-TR" noProof="0"/>
              <a:t>Sunu Başlığı</a:t>
            </a:r>
          </a:p>
        </p:txBody>
      </p:sp>
      <p:sp>
        <p:nvSpPr>
          <p:cNvPr id="6" name="Slayt Numarası Yer Tutucusu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anış">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8" name="Resim Yer Tutucusu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5" name="Başlık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rtlCol="0" anchor="b"/>
          <a:lstStyle>
            <a:lvl1pPr>
              <a:defRPr sz="4000"/>
            </a:lvl1pPr>
          </a:lstStyle>
          <a:p>
            <a:pPr rtl="0"/>
            <a:r>
              <a:rPr lang="tr-TR" noProof="0"/>
              <a:t>Asıl başlık stilini düzenlemek için tıklayın</a:t>
            </a:r>
          </a:p>
        </p:txBody>
      </p:sp>
      <p:sp>
        <p:nvSpPr>
          <p:cNvPr id="7" name="Metin Yer Tutucusu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rtlCol="0"/>
          <a:lstStyle>
            <a:lvl1pPr marL="0" indent="0">
              <a:buNone/>
              <a:defRPr sz="2000"/>
            </a:lvl1pPr>
          </a:lstStyle>
          <a:p>
            <a:pPr lvl="0" rtl="0"/>
            <a:r>
              <a:rPr lang="tr-TR" noProof="0"/>
              <a:t>Asıl metin stillerini düzenlemek için tıklayın</a:t>
            </a:r>
          </a:p>
        </p:txBody>
      </p:sp>
      <p:sp>
        <p:nvSpPr>
          <p:cNvPr id="8" name="Metin Yer Tutucusu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rtlCol="0"/>
          <a:lstStyle>
            <a:lvl1pPr marL="0" indent="0">
              <a:buNone/>
              <a:defRPr sz="2000"/>
            </a:lvl1pPr>
          </a:lstStyle>
          <a:p>
            <a:pPr lvl="0" rtl="0"/>
            <a:r>
              <a:rPr lang="tr-TR" noProof="0"/>
              <a:t>Asıl metin stillerini düzenlemek için tıklayın</a:t>
            </a:r>
          </a:p>
        </p:txBody>
      </p:sp>
      <p:sp>
        <p:nvSpPr>
          <p:cNvPr id="9" name="Metin Yer Tutucusu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rtlCol="0"/>
          <a:lstStyle>
            <a:lvl1pPr marL="0" indent="0">
              <a:buNone/>
              <a:defRPr sz="2000"/>
            </a:lvl1pPr>
          </a:lstStyle>
          <a:p>
            <a:pPr lvl="0" rtl="0"/>
            <a:r>
              <a:rPr lang="tr-TR" noProof="0"/>
              <a:t>Asıl metin stillerini düzenlemek için tıklayın</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7" name="Grafik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pPr rtl="0"/>
            <a:endParaRPr lang="tr-TR" noProof="0"/>
          </a:p>
        </p:txBody>
      </p:sp>
      <p:sp>
        <p:nvSpPr>
          <p:cNvPr id="2" name="Başlık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rtlCol="0" anchor="b">
            <a:normAutofit/>
          </a:bodyPr>
          <a:lstStyle>
            <a:lvl1pPr>
              <a:defRPr sz="480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rtlCol="0"/>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4" name="Tarih Yer Tutucusu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tr-TR" noProof="0"/>
              <a:t>03.09.20XX</a:t>
            </a:r>
          </a:p>
        </p:txBody>
      </p:sp>
      <p:sp>
        <p:nvSpPr>
          <p:cNvPr id="5" name="Alt Bilgi Yer Tutucusu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tr-TR" noProof="0"/>
              <a:t>Sunu Başlığı</a:t>
            </a:r>
          </a:p>
        </p:txBody>
      </p:sp>
      <p:sp>
        <p:nvSpPr>
          <p:cNvPr id="6" name="Slayt Numarası Yer Tutucusu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8" name="Serbest Biçim: Şekil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pPr rtl="0"/>
            <a:endParaRPr lang="tr-TR" noProof="0">
              <a:solidFill>
                <a:schemeClr val="tx1"/>
              </a:solidFill>
            </a:endParaRPr>
          </a:p>
        </p:txBody>
      </p:sp>
      <p:sp>
        <p:nvSpPr>
          <p:cNvPr id="2" name="Başlık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rtlCol="0"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8C33534F-EA91-4A50-B0F6-10D689E458EF}"/>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6C20F3F7-8B4B-4015-AA9C-109D05B2F146}"/>
              </a:ext>
            </a:extLst>
          </p:cNvPr>
          <p:cNvSpPr>
            <a:spLocks noGrp="1"/>
          </p:cNvSpPr>
          <p:nvPr>
            <p:ph type="ftr" sz="quarter" idx="11"/>
          </p:nvPr>
        </p:nvSpPr>
        <p:spPr/>
        <p:txBody>
          <a:bodyPr rtlCol="0"/>
          <a:lstStyle>
            <a:lvl1pPr algn="l">
              <a:defRPr/>
            </a:lvl1pPr>
          </a:lstStyle>
          <a:p>
            <a:pPr rtl="0"/>
            <a:r>
              <a:rPr lang="tr-TR" noProof="0"/>
              <a:t>Sunu Başlığı</a:t>
            </a:r>
          </a:p>
        </p:txBody>
      </p:sp>
      <p:sp>
        <p:nvSpPr>
          <p:cNvPr id="7" name="Slayt Numarası Yer Tutucusu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esim Yazısı İçeren Resim">
    <p:spTree>
      <p:nvGrpSpPr>
        <p:cNvPr id="1" name=""/>
        <p:cNvGrpSpPr/>
        <p:nvPr/>
      </p:nvGrpSpPr>
      <p:grpSpPr>
        <a:xfrm>
          <a:off x="0" y="0"/>
          <a:ext cx="0" cy="0"/>
          <a:chOff x="0" y="0"/>
          <a:chExt cx="0" cy="0"/>
        </a:xfrm>
      </p:grpSpPr>
      <p:sp>
        <p:nvSpPr>
          <p:cNvPr id="8" name="Grafik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tr-TR" noProof="0"/>
          </a:p>
        </p:txBody>
      </p:sp>
      <p:sp>
        <p:nvSpPr>
          <p:cNvPr id="2" name="Başlık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rtlCol="0" anchor="b"/>
          <a:lstStyle>
            <a:lvl1pPr algn="ctr">
              <a:defRPr sz="3200">
                <a:solidFill>
                  <a:schemeClr val="bg1"/>
                </a:solidFill>
              </a:defRPr>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rtlCol="0">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D48EA59-A1BC-48B7-9495-6D5C6035B14B}"/>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49F85A72-B50F-440E-AAD3-53C099F6D9B6}"/>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406699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4 resimli Başlık ve İçerik">
    <p:spTree>
      <p:nvGrpSpPr>
        <p:cNvPr id="1" name=""/>
        <p:cNvGrpSpPr/>
        <p:nvPr/>
      </p:nvGrpSpPr>
      <p:grpSpPr>
        <a:xfrm>
          <a:off x="0" y="0"/>
          <a:ext cx="0" cy="0"/>
          <a:chOff x="0" y="0"/>
          <a:chExt cx="0" cy="0"/>
        </a:xfrm>
      </p:grpSpPr>
      <p:sp>
        <p:nvSpPr>
          <p:cNvPr id="24" name="Resim Yer Tutucusu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3" name="Resim Yer Tutucusu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rtlCol="0">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rtlCol="0"/>
          <a:lstStyle>
            <a:lvl1pPr marL="0" indent="0">
              <a:buNone/>
              <a:defRPr sz="2000"/>
            </a:lvl1pPr>
            <a:lvl2pPr marL="228600">
              <a:defRPr/>
            </a:lvl2pPr>
            <a:lvl3pPr marL="457200">
              <a:defRPr/>
            </a:lvl3pPr>
            <a:lvl4pPr marL="685800">
              <a:defRPr/>
            </a:lvl4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rtlCol="0"/>
          <a:lstStyle>
            <a:lvl1pPr algn="l">
              <a:defRPr/>
            </a:lvl1pPr>
          </a:lstStyle>
          <a:p>
            <a:pPr algn="l" rtl="0"/>
            <a:r>
              <a:rPr lang="tr-TR" noProof="0"/>
              <a:t>Sunu Başlığı</a:t>
            </a:r>
          </a:p>
        </p:txBody>
      </p:sp>
      <p:sp>
        <p:nvSpPr>
          <p:cNvPr id="19" name="Resim Yer Tutucusu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rtlCol="0" anchor="ctr"/>
          <a:lstStyle>
            <a:lvl1pPr algn="ctr">
              <a:buNone/>
              <a:defRPr/>
            </a:lvl1pPr>
          </a:lstStyle>
          <a:p>
            <a:pPr rtl="0"/>
            <a:r>
              <a:rPr lang="tr-TR" noProof="0"/>
              <a:t>Resim eklemek için simgeye tıklayın</a:t>
            </a:r>
          </a:p>
        </p:txBody>
      </p:sp>
      <p:sp>
        <p:nvSpPr>
          <p:cNvPr id="20" name="Resim Yer Tutucusu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rtlCol="0" anchor="ctr"/>
          <a:lstStyle>
            <a:lvl1pPr algn="ctr">
              <a:buNone/>
              <a:defRPr/>
            </a:lvl1pPr>
          </a:lstStyle>
          <a:p>
            <a:pPr rtl="0"/>
            <a:r>
              <a:rPr lang="tr-TR" noProof="0"/>
              <a:t>Resim eklemek için simgeye tıklayın</a:t>
            </a:r>
          </a:p>
        </p:txBody>
      </p:sp>
    </p:spTree>
    <p:extLst>
      <p:ext uri="{BB962C8B-B14F-4D97-AF65-F5344CB8AC3E}">
        <p14:creationId xmlns:p14="http://schemas.microsoft.com/office/powerpoint/2010/main" val="2194571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Geçiş">
    <p:spTree>
      <p:nvGrpSpPr>
        <p:cNvPr id="1" name=""/>
        <p:cNvGrpSpPr/>
        <p:nvPr/>
      </p:nvGrpSpPr>
      <p:grpSpPr>
        <a:xfrm>
          <a:off x="0" y="0"/>
          <a:ext cx="0" cy="0"/>
          <a:chOff x="0" y="0"/>
          <a:chExt cx="0" cy="0"/>
        </a:xfrm>
      </p:grpSpPr>
      <p:sp>
        <p:nvSpPr>
          <p:cNvPr id="9" name="Serbest Biçim: Şekil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p>
        </p:txBody>
      </p:sp>
      <p:sp>
        <p:nvSpPr>
          <p:cNvPr id="2" name="Başlık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rtlCol="0" anchor="ctr">
            <a:normAutofit/>
          </a:bodyPr>
          <a:lstStyle>
            <a:lvl1pPr>
              <a:defRPr sz="4000">
                <a:solidFill>
                  <a:schemeClr val="bg1"/>
                </a:solidFill>
              </a:defRPr>
            </a:lvl1pPr>
          </a:lstStyle>
          <a:p>
            <a:pPr rtl="0"/>
            <a:r>
              <a:rPr lang="tr-TR" noProof="0"/>
              <a:t>Başlık</a:t>
            </a:r>
          </a:p>
        </p:txBody>
      </p:sp>
      <p:sp>
        <p:nvSpPr>
          <p:cNvPr id="4" name="Tarih Yer Tutucusu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tr-TR" noProof="0"/>
              <a:t>03.09.20XX</a:t>
            </a:r>
          </a:p>
        </p:txBody>
      </p:sp>
      <p:sp>
        <p:nvSpPr>
          <p:cNvPr id="5" name="Alt Bilgi Yer Tutucusu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tr-TR" noProof="0"/>
              <a:t>Sunu Başlığı</a:t>
            </a:r>
          </a:p>
        </p:txBody>
      </p:sp>
      <p:sp>
        <p:nvSpPr>
          <p:cNvPr id="6" name="Slayt Numarası Yer Tutucusu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15" name="İçerik Yer Tutucusu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rtlCol="0" anchor="ctr"/>
          <a:lstStyle>
            <a:lvl1pPr marL="0" indent="0">
              <a:buNone/>
              <a:defRPr sz="1800"/>
            </a:lvl1pPr>
          </a:lstStyle>
          <a:p>
            <a:pPr lvl="0" rtl="0"/>
            <a:r>
              <a:rPr lang="tr-TR" noProof="0"/>
              <a:t>Asıl metin stillerini düzenlemek için tıklayın</a:t>
            </a:r>
          </a:p>
        </p:txBody>
      </p:sp>
    </p:spTree>
    <p:extLst>
      <p:ext uri="{BB962C8B-B14F-4D97-AF65-F5344CB8AC3E}">
        <p14:creationId xmlns:p14="http://schemas.microsoft.com/office/powerpoint/2010/main" val="3861852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resimli başlık">
    <p:spTree>
      <p:nvGrpSpPr>
        <p:cNvPr id="1" name=""/>
        <p:cNvGrpSpPr/>
        <p:nvPr/>
      </p:nvGrpSpPr>
      <p:grpSpPr>
        <a:xfrm>
          <a:off x="0" y="0"/>
          <a:ext cx="0" cy="0"/>
          <a:chOff x="0" y="0"/>
          <a:chExt cx="0" cy="0"/>
        </a:xfrm>
      </p:grpSpPr>
      <p:sp>
        <p:nvSpPr>
          <p:cNvPr id="16" name="Resim Yer Tutucusu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5" name="Resim Yer Tutucusu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rtlCol="0" anchor="b">
            <a:normAutofit/>
          </a:bodyPr>
          <a:lstStyle>
            <a:lvl1pPr algn="r">
              <a:defRPr sz="4800"/>
            </a:lvl1pPr>
          </a:lstStyle>
          <a:p>
            <a:pPr rtl="0"/>
            <a:r>
              <a:rPr lang="tr-TR" noProof="0"/>
              <a:t>Başlık buraya</a:t>
            </a:r>
          </a:p>
        </p:txBody>
      </p:sp>
      <p:sp>
        <p:nvSpPr>
          <p:cNvPr id="18" name="Alt Başlık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rtlCol="0"/>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Alt Başlık</a:t>
            </a:r>
          </a:p>
        </p:txBody>
      </p:sp>
    </p:spTree>
    <p:extLst>
      <p:ext uri="{BB962C8B-B14F-4D97-AF65-F5344CB8AC3E}">
        <p14:creationId xmlns:p14="http://schemas.microsoft.com/office/powerpoint/2010/main" val="3418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 resimli Başlık ve İçerik">
    <p:spTree>
      <p:nvGrpSpPr>
        <p:cNvPr id="1" name=""/>
        <p:cNvGrpSpPr/>
        <p:nvPr/>
      </p:nvGrpSpPr>
      <p:grpSpPr>
        <a:xfrm>
          <a:off x="0" y="0"/>
          <a:ext cx="0" cy="0"/>
          <a:chOff x="0" y="0"/>
          <a:chExt cx="0" cy="0"/>
        </a:xfrm>
      </p:grpSpPr>
      <p:sp>
        <p:nvSpPr>
          <p:cNvPr id="24" name="Resim Yer Tutucusu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3" name="Resim Yer Tutucusu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rtlCol="0">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rtlCol="0"/>
          <a:lstStyle>
            <a:lvl1pPr marL="0" indent="0">
              <a:buNone/>
              <a:defRPr sz="2000"/>
            </a:lvl1pPr>
            <a:lvl2pPr marL="228600">
              <a:defRPr/>
            </a:lvl2pPr>
            <a:lvl3pPr marL="457200">
              <a:defRPr/>
            </a:lvl3pPr>
            <a:lvl4pPr marL="685800">
              <a:defRPr/>
            </a:lvl4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rtlCol="0"/>
          <a:lstStyle>
            <a:lvl1pPr algn="l">
              <a:defRPr/>
            </a:lvl1pPr>
          </a:lstStyle>
          <a:p>
            <a:pPr algn="l" rtl="0"/>
            <a:r>
              <a:rPr lang="tr-TR" noProof="0"/>
              <a:t>Sunu Başlığı</a:t>
            </a:r>
          </a:p>
        </p:txBody>
      </p:sp>
      <p:sp>
        <p:nvSpPr>
          <p:cNvPr id="19" name="Resim Yer Tutucusu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rtlCol="0" anchor="ctr"/>
          <a:lstStyle>
            <a:lvl1pPr algn="ctr">
              <a:buNone/>
              <a:defRPr/>
            </a:lvl1pPr>
          </a:lstStyle>
          <a:p>
            <a:pPr rtl="0"/>
            <a:r>
              <a:rPr lang="tr-TR" noProof="0"/>
              <a:t>Resim eklemek için simgeye tıklayın</a:t>
            </a:r>
          </a:p>
        </p:txBody>
      </p:sp>
      <p:sp>
        <p:nvSpPr>
          <p:cNvPr id="20" name="Resim Yer Tutucusu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rtlCol="0" anchor="ctr"/>
          <a:lstStyle>
            <a:lvl1pPr algn="ctr">
              <a:buNone/>
              <a:defRPr/>
            </a:lvl1pPr>
          </a:lstStyle>
          <a:p>
            <a:pPr rtl="0"/>
            <a:r>
              <a:rPr lang="tr-TR" noProof="0"/>
              <a:t>Resim eklemek için simgeye tıklayın</a:t>
            </a:r>
          </a:p>
        </p:txBody>
      </p:sp>
    </p:spTree>
    <p:extLst>
      <p:ext uri="{BB962C8B-B14F-4D97-AF65-F5344CB8AC3E}">
        <p14:creationId xmlns:p14="http://schemas.microsoft.com/office/powerpoint/2010/main" val="379664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lıntı">
    <p:spTree>
      <p:nvGrpSpPr>
        <p:cNvPr id="1" name=""/>
        <p:cNvGrpSpPr/>
        <p:nvPr/>
      </p:nvGrpSpPr>
      <p:grpSpPr>
        <a:xfrm>
          <a:off x="0" y="0"/>
          <a:ext cx="0" cy="0"/>
          <a:chOff x="0" y="0"/>
          <a:chExt cx="0" cy="0"/>
        </a:xfrm>
      </p:grpSpPr>
      <p:sp>
        <p:nvSpPr>
          <p:cNvPr id="6" name="Grafik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tr-TR" noProof="0"/>
          </a:p>
        </p:txBody>
      </p:sp>
      <p:sp>
        <p:nvSpPr>
          <p:cNvPr id="2" name="Başlık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rtlCol="0" anchor="b">
            <a:normAutofit/>
          </a:bodyPr>
          <a:lstStyle>
            <a:lvl1pPr algn="ctr">
              <a:defRPr sz="3600">
                <a:solidFill>
                  <a:schemeClr val="bg1"/>
                </a:solidFill>
                <a:latin typeface="+mn-lt"/>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DA33410F-8A90-47F6-BD39-4AC0E4358351}"/>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D1D819A9-F8DE-4E5C-AFC3-E0105ACD8295}"/>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8" name="Metin Yer Tutucusu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rtlCol="0"/>
          <a:lstStyle>
            <a:lvl1pPr marL="0" indent="0" algn="ctr">
              <a:buNone/>
              <a:defRPr sz="2400">
                <a:solidFill>
                  <a:schemeClr val="bg1"/>
                </a:solidFill>
                <a:latin typeface="+mj-lt"/>
              </a:defRPr>
            </a:lvl1pPr>
          </a:lstStyle>
          <a:p>
            <a:pPr lvl="0" rtl="0"/>
            <a:r>
              <a:rPr lang="tr-TR" noProof="0"/>
              <a:t>Asıl metin stillerini düzenlemek için tıklayın</a:t>
            </a:r>
          </a:p>
        </p:txBody>
      </p:sp>
    </p:spTree>
    <p:extLst>
      <p:ext uri="{BB962C8B-B14F-4D97-AF65-F5344CB8AC3E}">
        <p14:creationId xmlns:p14="http://schemas.microsoft.com/office/powerpoint/2010/main" val="3339054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Ekip">
    <p:spTree>
      <p:nvGrpSpPr>
        <p:cNvPr id="1" name=""/>
        <p:cNvGrpSpPr/>
        <p:nvPr/>
      </p:nvGrpSpPr>
      <p:grpSpPr>
        <a:xfrm>
          <a:off x="0" y="0"/>
          <a:ext cx="0" cy="0"/>
          <a:chOff x="0" y="0"/>
          <a:chExt cx="0" cy="0"/>
        </a:xfrm>
      </p:grpSpPr>
      <p:sp>
        <p:nvSpPr>
          <p:cNvPr id="31" name="Resim Yer Tutucusu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3" name="Resim Yer Tutucusu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4" name="Resim Yer Tutucusu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5" name="Resim Yer Tutucusu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Tarih Yer Tutucusu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5" name="Başlık 4">
            <a:extLst>
              <a:ext uri="{FF2B5EF4-FFF2-40B4-BE49-F238E27FC236}">
                <a16:creationId xmlns:a16="http://schemas.microsoft.com/office/drawing/2014/main" id="{DE7D0FB3-AA0E-43D7-A0BC-3BEE75E725EF}"/>
              </a:ext>
            </a:extLst>
          </p:cNvPr>
          <p:cNvSpPr>
            <a:spLocks noGrp="1"/>
          </p:cNvSpPr>
          <p:nvPr>
            <p:ph type="title"/>
          </p:nvPr>
        </p:nvSpPr>
        <p:spPr/>
        <p:txBody>
          <a:bodyPr rtlCol="0"/>
          <a:lstStyle>
            <a:lvl1pPr algn="ctr">
              <a:defRPr/>
            </a:lvl1pPr>
          </a:lstStyle>
          <a:p>
            <a:pPr rtl="0"/>
            <a:r>
              <a:rPr lang="tr-TR" noProof="0"/>
              <a:t>Asıl başlık stilini düzenlemek için tıklayın</a:t>
            </a:r>
          </a:p>
        </p:txBody>
      </p:sp>
      <p:sp>
        <p:nvSpPr>
          <p:cNvPr id="61" name="Metin Yer Tutucusu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2" name="Metin Yer Tutucusu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3" name="Metin Yer Tutucusu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4" name="Metin Yer Tutucusu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5" name="Metin Yer Tutucusu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6" name="Metin Yer Tutucusu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7" name="Metin Yer Tutucusu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8" name="Metin Yer Tutucusu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9" name="Metin Yer Tutucusu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70" name="Metin Yer Tutucusu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Tree>
    <p:extLst>
      <p:ext uri="{BB962C8B-B14F-4D97-AF65-F5344CB8AC3E}">
        <p14:creationId xmlns:p14="http://schemas.microsoft.com/office/powerpoint/2010/main" val="382308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2 resimli Başlık ve İçerik">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6" name="Resim Yer Tutucusu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rtlCol="0" anchor="b">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rtlCol="0"/>
          <a:lstStyle>
            <a:lvl1pPr marL="0" indent="0">
              <a:buNone/>
              <a:defRPr sz="1800"/>
            </a:lvl1pPr>
            <a:lvl2pPr marL="228600">
              <a:defRPr sz="1800"/>
            </a:lvl2pPr>
            <a:lvl3pPr marL="457200">
              <a:defRPr sz="1800"/>
            </a:lvl3pPr>
            <a:lvl4pPr marL="685800">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rtlCol="0"/>
          <a:lstStyle>
            <a:lvl1pPr algn="l">
              <a:defRPr/>
            </a:lvl1pPr>
          </a:lstStyle>
          <a:p>
            <a:pPr algn="l" rtl="0"/>
            <a:r>
              <a:rPr lang="tr-TR" noProof="0"/>
              <a:t>Sunu Başlığı</a:t>
            </a:r>
          </a:p>
        </p:txBody>
      </p:sp>
      <p:sp>
        <p:nvSpPr>
          <p:cNvPr id="6" name="Slayt Numarası Yer Tutucusu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744246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Kapanış">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8" name="Resim Yer Tutucusu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5" name="Başlık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rtlCol="0" anchor="b"/>
          <a:lstStyle>
            <a:lvl1pPr>
              <a:defRPr sz="4000"/>
            </a:lvl1pPr>
          </a:lstStyle>
          <a:p>
            <a:pPr rtl="0"/>
            <a:r>
              <a:rPr lang="tr-TR" noProof="0"/>
              <a:t>Asıl başlık stilini düzenlemek için tıklayın</a:t>
            </a:r>
          </a:p>
        </p:txBody>
      </p:sp>
      <p:sp>
        <p:nvSpPr>
          <p:cNvPr id="7" name="Metin Yer Tutucusu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rtlCol="0"/>
          <a:lstStyle>
            <a:lvl1pPr marL="0" indent="0">
              <a:buNone/>
              <a:defRPr sz="2000"/>
            </a:lvl1pPr>
          </a:lstStyle>
          <a:p>
            <a:pPr lvl="0" rtl="0"/>
            <a:r>
              <a:rPr lang="tr-TR" noProof="0"/>
              <a:t>Asıl metin stillerini düzenlemek için tıklayın</a:t>
            </a:r>
          </a:p>
        </p:txBody>
      </p:sp>
      <p:sp>
        <p:nvSpPr>
          <p:cNvPr id="8" name="Metin Yer Tutucusu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rtlCol="0"/>
          <a:lstStyle>
            <a:lvl1pPr marL="0" indent="0">
              <a:buNone/>
              <a:defRPr sz="2000"/>
            </a:lvl1pPr>
          </a:lstStyle>
          <a:p>
            <a:pPr lvl="0" rtl="0"/>
            <a:r>
              <a:rPr lang="tr-TR" noProof="0"/>
              <a:t>Asıl metin stillerini düzenlemek için tıklayın</a:t>
            </a:r>
          </a:p>
        </p:txBody>
      </p:sp>
      <p:sp>
        <p:nvSpPr>
          <p:cNvPr id="9" name="Metin Yer Tutucusu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rtlCol="0"/>
          <a:lstStyle>
            <a:lvl1pPr marL="0" indent="0">
              <a:buNone/>
              <a:defRPr sz="2000"/>
            </a:lvl1pPr>
          </a:lstStyle>
          <a:p>
            <a:pPr lvl="0" rtl="0"/>
            <a:r>
              <a:rPr lang="tr-TR" noProof="0"/>
              <a:t>Asıl metin stillerini düzenlemek için tıklayın</a:t>
            </a:r>
          </a:p>
        </p:txBody>
      </p:sp>
    </p:spTree>
    <p:extLst>
      <p:ext uri="{BB962C8B-B14F-4D97-AF65-F5344CB8AC3E}">
        <p14:creationId xmlns:p14="http://schemas.microsoft.com/office/powerpoint/2010/main" val="3265234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316F0CF8-7C10-4EC1-B9AF-4E68480358C3}"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F7C4F-6B2B-4B4E-8AF2-00A48819D0A2}" type="slidenum">
              <a:rPr lang="en-US" smtClean="0"/>
              <a:t>‹#›</a:t>
            </a:fld>
            <a:endParaRPr lang="en-US"/>
          </a:p>
        </p:txBody>
      </p:sp>
      <p:sp>
        <p:nvSpPr>
          <p:cNvPr id="7" name="Serbest Biçim: Şekil 8" descr="Tag=AccentColor&#10;Flavor=Light&#10;Target=Fill">
            <a:extLst>
              <a:ext uri="{FF2B5EF4-FFF2-40B4-BE49-F238E27FC236}">
                <a16:creationId xmlns:a16="http://schemas.microsoft.com/office/drawing/2014/main" id="{1BBA64D5-3595-89A2-075B-380EA7DE7BEB}"/>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p>
        </p:txBody>
      </p:sp>
    </p:spTree>
    <p:extLst>
      <p:ext uri="{BB962C8B-B14F-4D97-AF65-F5344CB8AC3E}">
        <p14:creationId xmlns:p14="http://schemas.microsoft.com/office/powerpoint/2010/main" val="784976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pPr rtl="0"/>
            <a:r>
              <a:rPr lang="tr-TR" noProof="0"/>
              <a:t>03.09.20XX</a:t>
            </a:r>
          </a:p>
        </p:txBody>
      </p:sp>
      <p:sp>
        <p:nvSpPr>
          <p:cNvPr id="5" name="Footer Placeholder 4"/>
          <p:cNvSpPr>
            <a:spLocks noGrp="1"/>
          </p:cNvSpPr>
          <p:nvPr>
            <p:ph type="ftr" sz="quarter" idx="11"/>
          </p:nvPr>
        </p:nvSpPr>
        <p:spPr/>
        <p:txBody>
          <a:bodyPr/>
          <a:lstStyle/>
          <a:p>
            <a:pPr rtl="0"/>
            <a:r>
              <a:rPr lang="tr-TR" noProof="0"/>
              <a:t>Sunu Başlığı</a:t>
            </a:r>
          </a:p>
        </p:txBody>
      </p:sp>
      <p:sp>
        <p:nvSpPr>
          <p:cNvPr id="6" name="Slide Number Placeholder 5"/>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8916993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pPr rtl="0"/>
            <a:r>
              <a:rPr lang="tr-TR" noProof="0"/>
              <a:t>03.09.20XX</a:t>
            </a:r>
          </a:p>
        </p:txBody>
      </p:sp>
      <p:sp>
        <p:nvSpPr>
          <p:cNvPr id="5" name="Footer Placeholder 4"/>
          <p:cNvSpPr>
            <a:spLocks noGrp="1"/>
          </p:cNvSpPr>
          <p:nvPr>
            <p:ph type="ftr" sz="quarter" idx="11"/>
          </p:nvPr>
        </p:nvSpPr>
        <p:spPr/>
        <p:txBody>
          <a:bodyPr/>
          <a:lstStyle/>
          <a:p>
            <a:pPr rtl="0"/>
            <a:r>
              <a:rPr lang="tr-TR" noProof="0"/>
              <a:t>Sunu Başlığı</a:t>
            </a:r>
          </a:p>
        </p:txBody>
      </p:sp>
      <p:sp>
        <p:nvSpPr>
          <p:cNvPr id="6" name="Slide Number Placeholder 5"/>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481041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pPr rtl="0"/>
            <a:r>
              <a:rPr lang="tr-TR" noProof="0"/>
              <a:t>03.09.20XX</a:t>
            </a:r>
          </a:p>
        </p:txBody>
      </p:sp>
      <p:sp>
        <p:nvSpPr>
          <p:cNvPr id="6" name="Footer Placeholder 5"/>
          <p:cNvSpPr>
            <a:spLocks noGrp="1"/>
          </p:cNvSpPr>
          <p:nvPr>
            <p:ph type="ftr" sz="quarter" idx="11"/>
          </p:nvPr>
        </p:nvSpPr>
        <p:spPr/>
        <p:txBody>
          <a:bodyPr/>
          <a:lstStyle/>
          <a:p>
            <a:pPr rtl="0"/>
            <a:r>
              <a:rPr lang="tr-TR" noProof="0"/>
              <a:t>Sunu Başlığı</a:t>
            </a:r>
          </a:p>
        </p:txBody>
      </p:sp>
      <p:sp>
        <p:nvSpPr>
          <p:cNvPr id="7" name="Slide Number Placeholder 6"/>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676738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pPr rtl="0"/>
            <a:r>
              <a:rPr lang="tr-TR" noProof="0"/>
              <a:t>03.09.20XX</a:t>
            </a:r>
          </a:p>
        </p:txBody>
      </p:sp>
      <p:sp>
        <p:nvSpPr>
          <p:cNvPr id="8" name="Footer Placeholder 7"/>
          <p:cNvSpPr>
            <a:spLocks noGrp="1"/>
          </p:cNvSpPr>
          <p:nvPr>
            <p:ph type="ftr" sz="quarter" idx="11"/>
          </p:nvPr>
        </p:nvSpPr>
        <p:spPr/>
        <p:txBody>
          <a:bodyPr/>
          <a:lstStyle/>
          <a:p>
            <a:pPr rtl="0"/>
            <a:r>
              <a:rPr lang="tr-TR" noProof="0"/>
              <a:t>Sunu Başlığı</a:t>
            </a:r>
          </a:p>
        </p:txBody>
      </p:sp>
      <p:sp>
        <p:nvSpPr>
          <p:cNvPr id="9" name="Slide Number Placeholder 8"/>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778237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pPr rtl="0"/>
            <a:r>
              <a:rPr lang="tr-TR" noProof="0"/>
              <a:t>03.09.20XX</a:t>
            </a:r>
          </a:p>
        </p:txBody>
      </p:sp>
      <p:sp>
        <p:nvSpPr>
          <p:cNvPr id="4" name="Footer Placeholder 3"/>
          <p:cNvSpPr>
            <a:spLocks noGrp="1"/>
          </p:cNvSpPr>
          <p:nvPr>
            <p:ph type="ftr" sz="quarter" idx="11"/>
          </p:nvPr>
        </p:nvSpPr>
        <p:spPr/>
        <p:txBody>
          <a:bodyPr/>
          <a:lstStyle/>
          <a:p>
            <a:pPr rtl="0"/>
            <a:r>
              <a:rPr lang="tr-TR" noProof="0"/>
              <a:t>Sunu Başlığı</a:t>
            </a:r>
          </a:p>
        </p:txBody>
      </p:sp>
      <p:sp>
        <p:nvSpPr>
          <p:cNvPr id="5" name="Slide Number Placeholder 4"/>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48876014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çiş">
    <p:spTree>
      <p:nvGrpSpPr>
        <p:cNvPr id="1" name=""/>
        <p:cNvGrpSpPr/>
        <p:nvPr/>
      </p:nvGrpSpPr>
      <p:grpSpPr>
        <a:xfrm>
          <a:off x="0" y="0"/>
          <a:ext cx="0" cy="0"/>
          <a:chOff x="0" y="0"/>
          <a:chExt cx="0" cy="0"/>
        </a:xfrm>
      </p:grpSpPr>
      <p:sp>
        <p:nvSpPr>
          <p:cNvPr id="9" name="Serbest Biçim: Şekil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p>
        </p:txBody>
      </p:sp>
      <p:sp>
        <p:nvSpPr>
          <p:cNvPr id="2" name="Başlık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rtlCol="0" anchor="ctr">
            <a:normAutofit/>
          </a:bodyPr>
          <a:lstStyle>
            <a:lvl1pPr>
              <a:defRPr sz="4000">
                <a:solidFill>
                  <a:schemeClr val="bg1"/>
                </a:solidFill>
              </a:defRPr>
            </a:lvl1pPr>
          </a:lstStyle>
          <a:p>
            <a:pPr rtl="0"/>
            <a:r>
              <a:rPr lang="tr-TR" noProof="0"/>
              <a:t>Başlık</a:t>
            </a:r>
          </a:p>
        </p:txBody>
      </p:sp>
      <p:sp>
        <p:nvSpPr>
          <p:cNvPr id="4" name="Tarih Yer Tutucusu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tr-TR" noProof="0"/>
              <a:t>03.09.20XX</a:t>
            </a:r>
          </a:p>
        </p:txBody>
      </p:sp>
      <p:sp>
        <p:nvSpPr>
          <p:cNvPr id="5" name="Alt Bilgi Yer Tutucusu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tr-TR" noProof="0"/>
              <a:t>Sunu Başlığı</a:t>
            </a:r>
          </a:p>
        </p:txBody>
      </p:sp>
      <p:sp>
        <p:nvSpPr>
          <p:cNvPr id="6" name="Slayt Numarası Yer Tutucusu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15" name="İçerik Yer Tutucusu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rtlCol="0" anchor="ctr"/>
          <a:lstStyle>
            <a:lvl1pPr marL="0" indent="0">
              <a:buNone/>
              <a:defRPr sz="1800"/>
            </a:lvl1pPr>
          </a:lstStyle>
          <a:p>
            <a:pPr lvl="0" rtl="0"/>
            <a:r>
              <a:rPr lang="tr-TR" noProof="0"/>
              <a:t>Asıl metin stillerini düzenlemek için tıklayın</a:t>
            </a:r>
          </a:p>
        </p:txBody>
      </p:sp>
    </p:spTree>
    <p:extLst>
      <p:ext uri="{BB962C8B-B14F-4D97-AF65-F5344CB8AC3E}">
        <p14:creationId xmlns:p14="http://schemas.microsoft.com/office/powerpoint/2010/main" val="36554668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tr-TR" noProof="0"/>
              <a:t>03.09.20XX</a:t>
            </a:r>
          </a:p>
        </p:txBody>
      </p:sp>
      <p:sp>
        <p:nvSpPr>
          <p:cNvPr id="3" name="Footer Placeholder 2"/>
          <p:cNvSpPr>
            <a:spLocks noGrp="1"/>
          </p:cNvSpPr>
          <p:nvPr>
            <p:ph type="ftr" sz="quarter" idx="11"/>
          </p:nvPr>
        </p:nvSpPr>
        <p:spPr/>
        <p:txBody>
          <a:bodyPr/>
          <a:lstStyle/>
          <a:p>
            <a:pPr rtl="0"/>
            <a:r>
              <a:rPr lang="tr-TR" noProof="0"/>
              <a:t>Sunu Başlığı</a:t>
            </a:r>
          </a:p>
        </p:txBody>
      </p:sp>
      <p:sp>
        <p:nvSpPr>
          <p:cNvPr id="4" name="Slide Number Placeholder 3"/>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42778092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pPr rtl="0"/>
            <a:r>
              <a:rPr lang="tr-TR" noProof="0"/>
              <a:t>03.09.20XX</a:t>
            </a:r>
          </a:p>
        </p:txBody>
      </p:sp>
      <p:sp>
        <p:nvSpPr>
          <p:cNvPr id="6" name="Footer Placeholder 5"/>
          <p:cNvSpPr>
            <a:spLocks noGrp="1"/>
          </p:cNvSpPr>
          <p:nvPr>
            <p:ph type="ftr" sz="quarter" idx="11"/>
          </p:nvPr>
        </p:nvSpPr>
        <p:spPr/>
        <p:txBody>
          <a:bodyPr/>
          <a:lstStyle/>
          <a:p>
            <a:pPr rtl="0"/>
            <a:r>
              <a:rPr lang="tr-TR" noProof="0"/>
              <a:t>Sunu Başlığı</a:t>
            </a:r>
          </a:p>
        </p:txBody>
      </p:sp>
      <p:sp>
        <p:nvSpPr>
          <p:cNvPr id="7" name="Slide Number Placeholder 6"/>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3714186026"/>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pPr rtl="0"/>
            <a:r>
              <a:rPr lang="tr-TR" noProof="0"/>
              <a:t>03.09.20XX</a:t>
            </a:r>
          </a:p>
        </p:txBody>
      </p:sp>
      <p:sp>
        <p:nvSpPr>
          <p:cNvPr id="6" name="Footer Placeholder 5"/>
          <p:cNvSpPr>
            <a:spLocks noGrp="1"/>
          </p:cNvSpPr>
          <p:nvPr>
            <p:ph type="ftr" sz="quarter" idx="11"/>
          </p:nvPr>
        </p:nvSpPr>
        <p:spPr/>
        <p:txBody>
          <a:bodyPr/>
          <a:lstStyle/>
          <a:p>
            <a:pPr rtl="0"/>
            <a:r>
              <a:rPr lang="tr-TR" noProof="0"/>
              <a:t>Sunu Başlığı</a:t>
            </a:r>
          </a:p>
        </p:txBody>
      </p:sp>
      <p:sp>
        <p:nvSpPr>
          <p:cNvPr id="7" name="Slide Number Placeholder 6"/>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324454128"/>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pPr rtl="0"/>
            <a:r>
              <a:rPr lang="tr-TR" noProof="0"/>
              <a:t>03.09.20XX</a:t>
            </a:r>
          </a:p>
        </p:txBody>
      </p:sp>
      <p:sp>
        <p:nvSpPr>
          <p:cNvPr id="5" name="Footer Placeholder 4"/>
          <p:cNvSpPr>
            <a:spLocks noGrp="1"/>
          </p:cNvSpPr>
          <p:nvPr>
            <p:ph type="ftr" sz="quarter" idx="11"/>
          </p:nvPr>
        </p:nvSpPr>
        <p:spPr/>
        <p:txBody>
          <a:bodyPr/>
          <a:lstStyle/>
          <a:p>
            <a:pPr rtl="0"/>
            <a:r>
              <a:rPr lang="tr-TR" noProof="0"/>
              <a:t>Sunu Başlığı</a:t>
            </a:r>
          </a:p>
        </p:txBody>
      </p:sp>
      <p:sp>
        <p:nvSpPr>
          <p:cNvPr id="6" name="Slide Number Placeholder 5"/>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3435898206"/>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pPr rtl="0"/>
            <a:r>
              <a:rPr lang="tr-TR" noProof="0"/>
              <a:t>03.09.20XX</a:t>
            </a:r>
          </a:p>
        </p:txBody>
      </p:sp>
      <p:sp>
        <p:nvSpPr>
          <p:cNvPr id="5" name="Footer Placeholder 4"/>
          <p:cNvSpPr>
            <a:spLocks noGrp="1"/>
          </p:cNvSpPr>
          <p:nvPr>
            <p:ph type="ftr" sz="quarter" idx="11"/>
          </p:nvPr>
        </p:nvSpPr>
        <p:spPr/>
        <p:txBody>
          <a:bodyPr/>
          <a:lstStyle/>
          <a:p>
            <a:pPr rtl="0"/>
            <a:r>
              <a:rPr lang="tr-TR" noProof="0"/>
              <a:t>Sunu Başlığı</a:t>
            </a:r>
          </a:p>
        </p:txBody>
      </p:sp>
      <p:sp>
        <p:nvSpPr>
          <p:cNvPr id="6" name="Slide Number Placeholder 5"/>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879264253"/>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 resimli Başlık ve İçerik">
    <p:spTree>
      <p:nvGrpSpPr>
        <p:cNvPr id="1" name=""/>
        <p:cNvGrpSpPr/>
        <p:nvPr/>
      </p:nvGrpSpPr>
      <p:grpSpPr>
        <a:xfrm>
          <a:off x="0" y="0"/>
          <a:ext cx="0" cy="0"/>
          <a:chOff x="0" y="0"/>
          <a:chExt cx="0" cy="0"/>
        </a:xfrm>
      </p:grpSpPr>
      <p:sp>
        <p:nvSpPr>
          <p:cNvPr id="24" name="Resim Yer Tutucusu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3" name="Resim Yer Tutucusu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rtlCol="0">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rtlCol="0"/>
          <a:lstStyle>
            <a:lvl1pPr marL="0" indent="0">
              <a:buNone/>
              <a:defRPr sz="2000"/>
            </a:lvl1pPr>
            <a:lvl2pPr marL="228600">
              <a:defRPr/>
            </a:lvl2pPr>
            <a:lvl3pPr marL="457200">
              <a:defRPr/>
            </a:lvl3pPr>
            <a:lvl4pPr marL="685800">
              <a:defRPr/>
            </a:lvl4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rtlCol="0"/>
          <a:lstStyle>
            <a:lvl1pPr algn="l">
              <a:defRPr/>
            </a:lvl1pPr>
          </a:lstStyle>
          <a:p>
            <a:pPr algn="l" rtl="0"/>
            <a:r>
              <a:rPr lang="tr-TR" noProof="0"/>
              <a:t>Sunu Başlığı</a:t>
            </a:r>
          </a:p>
        </p:txBody>
      </p:sp>
      <p:sp>
        <p:nvSpPr>
          <p:cNvPr id="19" name="Resim Yer Tutucusu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rtlCol="0" anchor="ctr"/>
          <a:lstStyle>
            <a:lvl1pPr algn="ctr">
              <a:buNone/>
              <a:defRPr/>
            </a:lvl1pPr>
          </a:lstStyle>
          <a:p>
            <a:pPr rtl="0"/>
            <a:r>
              <a:rPr lang="tr-TR" noProof="0"/>
              <a:t>Resim eklemek için simgeye tıklayın</a:t>
            </a:r>
          </a:p>
        </p:txBody>
      </p:sp>
      <p:sp>
        <p:nvSpPr>
          <p:cNvPr id="20" name="Resim Yer Tutucusu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rtlCol="0" anchor="ctr"/>
          <a:lstStyle>
            <a:lvl1pPr algn="ctr">
              <a:buNone/>
              <a:defRPr/>
            </a:lvl1pPr>
          </a:lstStyle>
          <a:p>
            <a:pPr rtl="0"/>
            <a:r>
              <a:rPr lang="tr-TR" noProof="0"/>
              <a:t>Resim eklemek için simgeye tıklayın</a:t>
            </a:r>
          </a:p>
        </p:txBody>
      </p:sp>
    </p:spTree>
    <p:extLst>
      <p:ext uri="{BB962C8B-B14F-4D97-AF65-F5344CB8AC3E}">
        <p14:creationId xmlns:p14="http://schemas.microsoft.com/office/powerpoint/2010/main" val="22307488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Geçiş">
    <p:spTree>
      <p:nvGrpSpPr>
        <p:cNvPr id="1" name=""/>
        <p:cNvGrpSpPr/>
        <p:nvPr/>
      </p:nvGrpSpPr>
      <p:grpSpPr>
        <a:xfrm>
          <a:off x="0" y="0"/>
          <a:ext cx="0" cy="0"/>
          <a:chOff x="0" y="0"/>
          <a:chExt cx="0" cy="0"/>
        </a:xfrm>
      </p:grpSpPr>
      <p:sp>
        <p:nvSpPr>
          <p:cNvPr id="9" name="Serbest Biçim: Şekil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p>
        </p:txBody>
      </p:sp>
      <p:sp>
        <p:nvSpPr>
          <p:cNvPr id="2" name="Başlık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rtlCol="0" anchor="ctr">
            <a:normAutofit/>
          </a:bodyPr>
          <a:lstStyle>
            <a:lvl1pPr>
              <a:defRPr sz="4000">
                <a:solidFill>
                  <a:schemeClr val="bg1"/>
                </a:solidFill>
              </a:defRPr>
            </a:lvl1pPr>
          </a:lstStyle>
          <a:p>
            <a:pPr rtl="0"/>
            <a:r>
              <a:rPr lang="tr-TR" noProof="0"/>
              <a:t>Başlık</a:t>
            </a:r>
          </a:p>
        </p:txBody>
      </p:sp>
      <p:sp>
        <p:nvSpPr>
          <p:cNvPr id="4" name="Tarih Yer Tutucusu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tr-TR" noProof="0"/>
              <a:t>03.09.20XX</a:t>
            </a:r>
          </a:p>
        </p:txBody>
      </p:sp>
      <p:sp>
        <p:nvSpPr>
          <p:cNvPr id="5" name="Alt Bilgi Yer Tutucusu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tr-TR" noProof="0"/>
              <a:t>Sunu Başlığı</a:t>
            </a:r>
          </a:p>
        </p:txBody>
      </p:sp>
      <p:sp>
        <p:nvSpPr>
          <p:cNvPr id="6" name="Slayt Numarası Yer Tutucusu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15" name="İçerik Yer Tutucusu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rtlCol="0" anchor="ctr"/>
          <a:lstStyle>
            <a:lvl1pPr marL="0" indent="0">
              <a:buNone/>
              <a:defRPr sz="1800"/>
            </a:lvl1pPr>
          </a:lstStyle>
          <a:p>
            <a:pPr lvl="0" rtl="0"/>
            <a:r>
              <a:rPr lang="tr-TR" noProof="0"/>
              <a:t>Asıl metin stillerini düzenlemek için tıklayın</a:t>
            </a:r>
          </a:p>
        </p:txBody>
      </p:sp>
    </p:spTree>
    <p:extLst>
      <p:ext uri="{BB962C8B-B14F-4D97-AF65-F5344CB8AC3E}">
        <p14:creationId xmlns:p14="http://schemas.microsoft.com/office/powerpoint/2010/main" val="33784260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 resimli başlık">
    <p:spTree>
      <p:nvGrpSpPr>
        <p:cNvPr id="1" name=""/>
        <p:cNvGrpSpPr/>
        <p:nvPr/>
      </p:nvGrpSpPr>
      <p:grpSpPr>
        <a:xfrm>
          <a:off x="0" y="0"/>
          <a:ext cx="0" cy="0"/>
          <a:chOff x="0" y="0"/>
          <a:chExt cx="0" cy="0"/>
        </a:xfrm>
      </p:grpSpPr>
      <p:sp>
        <p:nvSpPr>
          <p:cNvPr id="16" name="Resim Yer Tutucusu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5" name="Resim Yer Tutucusu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rtlCol="0" anchor="b">
            <a:normAutofit/>
          </a:bodyPr>
          <a:lstStyle>
            <a:lvl1pPr algn="r">
              <a:defRPr sz="4800"/>
            </a:lvl1pPr>
          </a:lstStyle>
          <a:p>
            <a:pPr rtl="0"/>
            <a:r>
              <a:rPr lang="tr-TR" noProof="0"/>
              <a:t>Başlık buraya</a:t>
            </a:r>
          </a:p>
        </p:txBody>
      </p:sp>
      <p:sp>
        <p:nvSpPr>
          <p:cNvPr id="18" name="Alt Başlık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rtlCol="0"/>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Alt Başlık</a:t>
            </a:r>
          </a:p>
        </p:txBody>
      </p:sp>
    </p:spTree>
    <p:extLst>
      <p:ext uri="{BB962C8B-B14F-4D97-AF65-F5344CB8AC3E}">
        <p14:creationId xmlns:p14="http://schemas.microsoft.com/office/powerpoint/2010/main" val="30649561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 resimli Başlık ve İçerik">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6" name="Resim Yer Tutucusu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rtlCol="0" anchor="b">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rtlCol="0"/>
          <a:lstStyle>
            <a:lvl1pPr marL="0" indent="0">
              <a:buNone/>
              <a:defRPr sz="1800"/>
            </a:lvl1pPr>
            <a:lvl2pPr marL="228600">
              <a:defRPr sz="1800"/>
            </a:lvl2pPr>
            <a:lvl3pPr marL="457200">
              <a:defRPr sz="1800"/>
            </a:lvl3pPr>
            <a:lvl4pPr marL="685800">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rtlCol="0"/>
          <a:lstStyle>
            <a:lvl1pPr algn="l">
              <a:defRPr/>
            </a:lvl1pPr>
          </a:lstStyle>
          <a:p>
            <a:pPr algn="l" rtl="0"/>
            <a:r>
              <a:rPr lang="tr-TR" noProof="0"/>
              <a:t>Sunu Başlığı</a:t>
            </a:r>
          </a:p>
        </p:txBody>
      </p:sp>
      <p:sp>
        <p:nvSpPr>
          <p:cNvPr id="6" name="Slayt Numarası Yer Tutucusu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1271417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Kapanış">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8" name="Resim Yer Tutucusu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5" name="Başlık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rtlCol="0" anchor="b"/>
          <a:lstStyle>
            <a:lvl1pPr>
              <a:defRPr sz="4000"/>
            </a:lvl1pPr>
          </a:lstStyle>
          <a:p>
            <a:pPr rtl="0"/>
            <a:r>
              <a:rPr lang="tr-TR" noProof="0"/>
              <a:t>Asıl başlık stilini düzenlemek için tıklayın</a:t>
            </a:r>
          </a:p>
        </p:txBody>
      </p:sp>
      <p:sp>
        <p:nvSpPr>
          <p:cNvPr id="7" name="Metin Yer Tutucusu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rtlCol="0"/>
          <a:lstStyle>
            <a:lvl1pPr marL="0" indent="0">
              <a:buNone/>
              <a:defRPr sz="2000"/>
            </a:lvl1pPr>
          </a:lstStyle>
          <a:p>
            <a:pPr lvl="0" rtl="0"/>
            <a:r>
              <a:rPr lang="tr-TR" noProof="0"/>
              <a:t>Asıl metin stillerini düzenlemek için tıklayın</a:t>
            </a:r>
          </a:p>
        </p:txBody>
      </p:sp>
      <p:sp>
        <p:nvSpPr>
          <p:cNvPr id="8" name="Metin Yer Tutucusu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rtlCol="0"/>
          <a:lstStyle>
            <a:lvl1pPr marL="0" indent="0">
              <a:buNone/>
              <a:defRPr sz="2000"/>
            </a:lvl1pPr>
          </a:lstStyle>
          <a:p>
            <a:pPr lvl="0" rtl="0"/>
            <a:r>
              <a:rPr lang="tr-TR" noProof="0"/>
              <a:t>Asıl metin stillerini düzenlemek için tıklayın</a:t>
            </a:r>
          </a:p>
        </p:txBody>
      </p:sp>
      <p:sp>
        <p:nvSpPr>
          <p:cNvPr id="9" name="Metin Yer Tutucusu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rtlCol="0"/>
          <a:lstStyle>
            <a:lvl1pPr marL="0" indent="0">
              <a:buNone/>
              <a:defRPr sz="2000"/>
            </a:lvl1pPr>
          </a:lstStyle>
          <a:p>
            <a:pPr lvl="0" rtl="0"/>
            <a:r>
              <a:rPr lang="tr-TR" noProof="0"/>
              <a:t>Asıl metin stillerini düzenlemek için tıklayın</a:t>
            </a:r>
          </a:p>
        </p:txBody>
      </p:sp>
    </p:spTree>
    <p:extLst>
      <p:ext uri="{BB962C8B-B14F-4D97-AF65-F5344CB8AC3E}">
        <p14:creationId xmlns:p14="http://schemas.microsoft.com/office/powerpoint/2010/main" val="346020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resimli başlık">
    <p:spTree>
      <p:nvGrpSpPr>
        <p:cNvPr id="1" name=""/>
        <p:cNvGrpSpPr/>
        <p:nvPr/>
      </p:nvGrpSpPr>
      <p:grpSpPr>
        <a:xfrm>
          <a:off x="0" y="0"/>
          <a:ext cx="0" cy="0"/>
          <a:chOff x="0" y="0"/>
          <a:chExt cx="0" cy="0"/>
        </a:xfrm>
      </p:grpSpPr>
      <p:sp>
        <p:nvSpPr>
          <p:cNvPr id="16" name="Resim Yer Tutucusu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5" name="Resim Yer Tutucusu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rtlCol="0" anchor="b">
            <a:normAutofit/>
          </a:bodyPr>
          <a:lstStyle>
            <a:lvl1pPr algn="r">
              <a:defRPr sz="4800"/>
            </a:lvl1pPr>
          </a:lstStyle>
          <a:p>
            <a:pPr rtl="0"/>
            <a:r>
              <a:rPr lang="tr-TR" noProof="0"/>
              <a:t>Başlık buraya</a:t>
            </a:r>
          </a:p>
        </p:txBody>
      </p:sp>
      <p:sp>
        <p:nvSpPr>
          <p:cNvPr id="18" name="Alt Başlık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rtlCol="0"/>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Alt Başlık</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Serbest Biçim: Şekil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tr-TR" noProof="0"/>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p:txBody>
          <a:bodyPr rtlCol="0">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70BAE770-8363-44CD-8A22-AB26C5C5361B}"/>
              </a:ext>
            </a:extLst>
          </p:cNvPr>
          <p:cNvSpPr>
            <a:spLocks noGrp="1"/>
          </p:cNvSpPr>
          <p:nvPr>
            <p:ph type="dt" sz="half" idx="10"/>
          </p:nvPr>
        </p:nvSpPr>
        <p:spPr/>
        <p:txBody>
          <a:bodyPr rtlCol="0"/>
          <a:lstStyle/>
          <a:p>
            <a:pPr rtl="0"/>
            <a:r>
              <a:rPr lang="tr-TR" noProof="0"/>
              <a:t>03.09.20XX</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p:txBody>
          <a:bodyPr rtlCol="0"/>
          <a:lstStyle/>
          <a:p>
            <a:pPr rtl="0"/>
            <a:r>
              <a:rPr lang="tr-TR" noProof="0"/>
              <a:t>Sunu Başlığı</a:t>
            </a:r>
          </a:p>
        </p:txBody>
      </p:sp>
      <p:sp>
        <p:nvSpPr>
          <p:cNvPr id="6" name="Slayt Numarası Yer Tutucusu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ıntı">
    <p:spTree>
      <p:nvGrpSpPr>
        <p:cNvPr id="1" name=""/>
        <p:cNvGrpSpPr/>
        <p:nvPr/>
      </p:nvGrpSpPr>
      <p:grpSpPr>
        <a:xfrm>
          <a:off x="0" y="0"/>
          <a:ext cx="0" cy="0"/>
          <a:chOff x="0" y="0"/>
          <a:chExt cx="0" cy="0"/>
        </a:xfrm>
      </p:grpSpPr>
      <p:sp>
        <p:nvSpPr>
          <p:cNvPr id="6" name="Grafik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tr-TR" noProof="0"/>
          </a:p>
        </p:txBody>
      </p:sp>
      <p:sp>
        <p:nvSpPr>
          <p:cNvPr id="2" name="Başlık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rtlCol="0" anchor="b">
            <a:normAutofit/>
          </a:bodyPr>
          <a:lstStyle>
            <a:lvl1pPr algn="ctr">
              <a:defRPr sz="3600">
                <a:solidFill>
                  <a:schemeClr val="bg1"/>
                </a:solidFill>
                <a:latin typeface="+mn-lt"/>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DA33410F-8A90-47F6-BD39-4AC0E4358351}"/>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D1D819A9-F8DE-4E5C-AFC3-E0105ACD8295}"/>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8" name="Metin Yer Tutucusu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rtlCol="0"/>
          <a:lstStyle>
            <a:lvl1pPr marL="0" indent="0" algn="ctr">
              <a:buNone/>
              <a:defRPr sz="2400">
                <a:solidFill>
                  <a:schemeClr val="bg1"/>
                </a:solidFill>
                <a:latin typeface="+mj-lt"/>
              </a:defRPr>
            </a:lvl1pPr>
          </a:lstStyle>
          <a:p>
            <a:pPr lvl="0" rtl="0"/>
            <a:r>
              <a:rPr lang="tr-TR" noProof="0"/>
              <a:t>Asıl metin stillerini düzenlemek için tıklayın</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kip">
    <p:spTree>
      <p:nvGrpSpPr>
        <p:cNvPr id="1" name=""/>
        <p:cNvGrpSpPr/>
        <p:nvPr/>
      </p:nvGrpSpPr>
      <p:grpSpPr>
        <a:xfrm>
          <a:off x="0" y="0"/>
          <a:ext cx="0" cy="0"/>
          <a:chOff x="0" y="0"/>
          <a:chExt cx="0" cy="0"/>
        </a:xfrm>
      </p:grpSpPr>
      <p:sp>
        <p:nvSpPr>
          <p:cNvPr id="31" name="Resim Yer Tutucusu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3" name="Resim Yer Tutucusu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4" name="Resim Yer Tutucusu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5" name="Resim Yer Tutucusu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Tarih Yer Tutucusu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5" name="Başlık 4">
            <a:extLst>
              <a:ext uri="{FF2B5EF4-FFF2-40B4-BE49-F238E27FC236}">
                <a16:creationId xmlns:a16="http://schemas.microsoft.com/office/drawing/2014/main" id="{DE7D0FB3-AA0E-43D7-A0BC-3BEE75E725EF}"/>
              </a:ext>
            </a:extLst>
          </p:cNvPr>
          <p:cNvSpPr>
            <a:spLocks noGrp="1"/>
          </p:cNvSpPr>
          <p:nvPr>
            <p:ph type="title"/>
          </p:nvPr>
        </p:nvSpPr>
        <p:spPr/>
        <p:txBody>
          <a:bodyPr rtlCol="0"/>
          <a:lstStyle>
            <a:lvl1pPr algn="ctr">
              <a:defRPr/>
            </a:lvl1pPr>
          </a:lstStyle>
          <a:p>
            <a:pPr rtl="0"/>
            <a:r>
              <a:rPr lang="tr-TR" noProof="0"/>
              <a:t>Asıl başlık stilini düzenlemek için tıklayın</a:t>
            </a:r>
          </a:p>
        </p:txBody>
      </p:sp>
      <p:sp>
        <p:nvSpPr>
          <p:cNvPr id="61" name="Metin Yer Tutucusu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2" name="Metin Yer Tutucusu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3" name="Metin Yer Tutucusu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4" name="Metin Yer Tutucusu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5" name="Metin Yer Tutucusu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6" name="Metin Yer Tutucusu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7" name="Metin Yer Tutucusu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8" name="Metin Yer Tutucusu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9" name="Metin Yer Tutucusu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70" name="Metin Yer Tutucusu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Serbest Biçim: Şekil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tr-TR" noProof="0"/>
          </a:p>
        </p:txBody>
      </p:sp>
      <p:sp>
        <p:nvSpPr>
          <p:cNvPr id="2" name="Başlık 1">
            <a:extLst>
              <a:ext uri="{FF2B5EF4-FFF2-40B4-BE49-F238E27FC236}">
                <a16:creationId xmlns:a16="http://schemas.microsoft.com/office/drawing/2014/main" id="{D2A77EC9-372A-4ECA-9088-780532AF057F}"/>
              </a:ext>
            </a:extLst>
          </p:cNvPr>
          <p:cNvSpPr>
            <a:spLocks noGrp="1"/>
          </p:cNvSpPr>
          <p:nvPr>
            <p:ph type="title"/>
          </p:nvPr>
        </p:nvSpPr>
        <p:spPr/>
        <p:txBody>
          <a:bodyPr rtlCol="0">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Tarih Yer Tutucusu 4">
            <a:extLst>
              <a:ext uri="{FF2B5EF4-FFF2-40B4-BE49-F238E27FC236}">
                <a16:creationId xmlns:a16="http://schemas.microsoft.com/office/drawing/2014/main" id="{034240FE-0C6A-47E9-9B0A-7B3C60877372}"/>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8671AE1B-BB18-4C7E-AA77-3A4D401A5F35}"/>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Serbest Biçim: Şekil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tr-TR" noProof="0"/>
          </a:p>
        </p:txBody>
      </p:sp>
      <p:sp>
        <p:nvSpPr>
          <p:cNvPr id="2" name="Başlık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rtlCol="0">
            <a:normAutofit/>
          </a:bodyPr>
          <a:lstStyle>
            <a:lvl1pPr>
              <a:defRPr sz="400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2AA4E5D6-7075-4584-BD43-D966F0B58E6D}"/>
              </a:ext>
            </a:extLst>
          </p:cNvPr>
          <p:cNvSpPr>
            <a:spLocks noGrp="1"/>
          </p:cNvSpPr>
          <p:nvPr>
            <p:ph type="dt" sz="half" idx="10"/>
          </p:nvPr>
        </p:nvSpPr>
        <p:spPr/>
        <p:txBody>
          <a:bodyPr rtlCol="0"/>
          <a:lstStyle/>
          <a:p>
            <a:pPr rtl="0"/>
            <a:r>
              <a:rPr lang="tr-TR" noProof="0"/>
              <a:t>03.09.20XX</a:t>
            </a:r>
          </a:p>
        </p:txBody>
      </p:sp>
      <p:sp>
        <p:nvSpPr>
          <p:cNvPr id="8" name="Alt Bilgi Yer Tutucusu 7">
            <a:extLst>
              <a:ext uri="{FF2B5EF4-FFF2-40B4-BE49-F238E27FC236}">
                <a16:creationId xmlns:a16="http://schemas.microsoft.com/office/drawing/2014/main" id="{8C38B83D-8A05-4F3C-A409-1602C9630750}"/>
              </a:ext>
            </a:extLst>
          </p:cNvPr>
          <p:cNvSpPr>
            <a:spLocks noGrp="1"/>
          </p:cNvSpPr>
          <p:nvPr>
            <p:ph type="ftr" sz="quarter" idx="11"/>
          </p:nvPr>
        </p:nvSpPr>
        <p:spPr/>
        <p:txBody>
          <a:bodyPr rtlCol="0"/>
          <a:lstStyle/>
          <a:p>
            <a:pPr rtl="0"/>
            <a:r>
              <a:rPr lang="tr-TR" noProof="0"/>
              <a:t>Sunu Başlığı</a:t>
            </a:r>
          </a:p>
        </p:txBody>
      </p:sp>
      <p:sp>
        <p:nvSpPr>
          <p:cNvPr id="9" name="Slayt Numarası Yer Tutucusu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 id="2147483764" r:id="rId17"/>
    <p:sldLayoutId id="2147483765" r:id="rId18"/>
    <p:sldLayoutId id="2147483766" r:id="rId19"/>
    <p:sldLayoutId id="2147483767" r:id="rId20"/>
    <p:sldLayoutId id="2147483768" r:id="rId21"/>
    <p:sldLayoutId id="2147483770" r:id="rId22"/>
    <p:sldLayoutId id="2147483771" r:id="rId23"/>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tr-TR" noProof="0"/>
              <a:t>03.09.20XX</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tr-TR" noProof="0"/>
              <a:t>Sunu Başlığı</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22365319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10" r:id="rId15"/>
    <p:sldLayoutId id="2147483811"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8.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8.xml"/><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8.xml"/><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8.xml"/><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8.xml"/><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8.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8.xml"/><Relationship Id="rId4" Type="http://schemas.openxmlformats.org/officeDocument/2006/relationships/image" Target="../media/image47.jp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8.xml"/><Relationship Id="rId4" Type="http://schemas.openxmlformats.org/officeDocument/2006/relationships/image" Target="../media/image51.jp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54.jp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38.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38.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8.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8.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38.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38.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38.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38.xml"/><Relationship Id="rId4" Type="http://schemas.openxmlformats.org/officeDocument/2006/relationships/image" Target="../media/image74.jp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svg"/><Relationship Id="rId2" Type="http://schemas.openxmlformats.org/officeDocument/2006/relationships/notesSlide" Target="../notesSlides/notesSlide43.xml"/><Relationship Id="rId1" Type="http://schemas.openxmlformats.org/officeDocument/2006/relationships/slideLayout" Target="../slideLayouts/slideLayout3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38.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38.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3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sv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0.xml"/><Relationship Id="rId1" Type="http://schemas.openxmlformats.org/officeDocument/2006/relationships/slideLayout" Target="../slideLayouts/slideLayout39.xml"/><Relationship Id="rId4" Type="http://schemas.openxmlformats.org/officeDocument/2006/relationships/image" Target="../media/image94.jp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9.xml"/><Relationship Id="rId5" Type="http://schemas.openxmlformats.org/officeDocument/2006/relationships/image" Target="../media/image14.gi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CA5F0BA-95AD-6842-132A-7A4474E91F8B}"/>
              </a:ext>
            </a:extLst>
          </p:cNvPr>
          <p:cNvPicPr>
            <a:picLocks noChangeAspect="1"/>
          </p:cNvPicPr>
          <p:nvPr/>
        </p:nvPicPr>
        <p:blipFill>
          <a:blip r:embed="rId3">
            <a:alphaModFix amt="35000"/>
          </a:blip>
          <a:srcRect t="8164" b="8164"/>
          <a:stretch/>
        </p:blipFill>
        <p:spPr>
          <a:xfrm>
            <a:off x="-1" y="0"/>
            <a:ext cx="12192000" cy="6858000"/>
          </a:xfrm>
          <a:prstGeom prst="rect">
            <a:avLst/>
          </a:prstGeom>
        </p:spPr>
      </p:pic>
      <p:pic>
        <p:nvPicPr>
          <p:cNvPr id="2" name="Grafik 1">
            <a:extLst>
              <a:ext uri="{FF2B5EF4-FFF2-40B4-BE49-F238E27FC236}">
                <a16:creationId xmlns:a16="http://schemas.microsoft.com/office/drawing/2014/main" id="{40BB9D24-4613-0FEA-4770-F5ABA4D73F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1108" y="2156485"/>
            <a:ext cx="5069781" cy="2545030"/>
          </a:xfrm>
          <a:prstGeom prst="rect">
            <a:avLst/>
          </a:prstGeom>
        </p:spPr>
      </p:pic>
      <p:sp>
        <p:nvSpPr>
          <p:cNvPr id="4" name="Başlık 1">
            <a:extLst>
              <a:ext uri="{FF2B5EF4-FFF2-40B4-BE49-F238E27FC236}">
                <a16:creationId xmlns:a16="http://schemas.microsoft.com/office/drawing/2014/main" id="{EF6B571C-9FF1-F599-9367-C0AA086523B4}"/>
              </a:ext>
            </a:extLst>
          </p:cNvPr>
          <p:cNvSpPr txBox="1">
            <a:spLocks/>
          </p:cNvSpPr>
          <p:nvPr/>
        </p:nvSpPr>
        <p:spPr>
          <a:xfrm>
            <a:off x="4230151" y="4892689"/>
            <a:ext cx="3731694" cy="7541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tr-TR" sz="4400" b="1" dirty="0">
                <a:solidFill>
                  <a:schemeClr val="bg1"/>
                </a:solidFill>
              </a:rPr>
              <a:t>TERM PROJECT</a:t>
            </a:r>
          </a:p>
        </p:txBody>
      </p:sp>
      <p:cxnSp>
        <p:nvCxnSpPr>
          <p:cNvPr id="14" name="Düz Bağlayıcı 13">
            <a:extLst>
              <a:ext uri="{FF2B5EF4-FFF2-40B4-BE49-F238E27FC236}">
                <a16:creationId xmlns:a16="http://schemas.microsoft.com/office/drawing/2014/main" id="{923DFEEA-49E5-8F3D-089D-8DF899EA07A9}"/>
              </a:ext>
            </a:extLst>
          </p:cNvPr>
          <p:cNvCxnSpPr/>
          <p:nvPr/>
        </p:nvCxnSpPr>
        <p:spPr>
          <a:xfrm>
            <a:off x="3578360" y="4892689"/>
            <a:ext cx="476178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068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CA5F0BA-95AD-6842-132A-7A4474E91F8B}"/>
              </a:ext>
            </a:extLst>
          </p:cNvPr>
          <p:cNvPicPr>
            <a:picLocks noChangeAspect="1"/>
          </p:cNvPicPr>
          <p:nvPr/>
        </p:nvPicPr>
        <p:blipFill rotWithShape="1">
          <a:blip r:embed="rId3">
            <a:alphaModFix amt="40000"/>
          </a:blip>
          <a:srcRect/>
          <a:stretch/>
        </p:blipFill>
        <p:spPr>
          <a:xfrm>
            <a:off x="0" y="0"/>
            <a:ext cx="12192000" cy="6858000"/>
          </a:xfrm>
          <a:prstGeom prst="rect">
            <a:avLst/>
          </a:prstGeom>
        </p:spPr>
      </p:pic>
      <p:sp>
        <p:nvSpPr>
          <p:cNvPr id="5" name="Başlık 3">
            <a:extLst>
              <a:ext uri="{FF2B5EF4-FFF2-40B4-BE49-F238E27FC236}">
                <a16:creationId xmlns:a16="http://schemas.microsoft.com/office/drawing/2014/main" id="{A5A68D01-281D-D8D9-4B3E-F5251BEA78EB}"/>
              </a:ext>
            </a:extLst>
          </p:cNvPr>
          <p:cNvSpPr txBox="1">
            <a:spLocks/>
          </p:cNvSpPr>
          <p:nvPr/>
        </p:nvSpPr>
        <p:spPr>
          <a:xfrm>
            <a:off x="8059537" y="5173525"/>
            <a:ext cx="3714541" cy="7204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000" b="1" dirty="0">
                <a:solidFill>
                  <a:srgbClr val="FFFFFF"/>
                </a:solidFill>
              </a:rPr>
              <a:t>4.</a:t>
            </a:r>
            <a:r>
              <a:rPr lang="en-US" sz="2000" dirty="0">
                <a:solidFill>
                  <a:srgbClr val="FFFFFF"/>
                </a:solidFill>
              </a:rPr>
              <a:t> </a:t>
            </a:r>
            <a:r>
              <a:rPr lang="en-US" sz="4400" b="1" dirty="0">
                <a:solidFill>
                  <a:srgbClr val="FFFFFF"/>
                </a:solidFill>
              </a:rPr>
              <a:t>Heuristics </a:t>
            </a:r>
            <a:r>
              <a:rPr lang="tr-TR" sz="4400" b="1" dirty="0" err="1">
                <a:solidFill>
                  <a:srgbClr val="FFFFFF"/>
                </a:solidFill>
              </a:rPr>
              <a:t>List</a:t>
            </a:r>
            <a:r>
              <a:rPr lang="en-US" sz="4400" b="1" dirty="0">
                <a:solidFill>
                  <a:srgbClr val="FFFFFF"/>
                </a:solidFill>
              </a:rPr>
              <a:t> </a:t>
            </a:r>
          </a:p>
        </p:txBody>
      </p:sp>
    </p:spTree>
    <p:extLst>
      <p:ext uri="{BB962C8B-B14F-4D97-AF65-F5344CB8AC3E}">
        <p14:creationId xmlns:p14="http://schemas.microsoft.com/office/powerpoint/2010/main" val="144049735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35" name="Resim 34">
            <a:extLst>
              <a:ext uri="{FF2B5EF4-FFF2-40B4-BE49-F238E27FC236}">
                <a16:creationId xmlns:a16="http://schemas.microsoft.com/office/drawing/2014/main" id="{C83EEF19-2EB4-EA88-4190-CB7AEF103231}"/>
              </a:ext>
            </a:extLst>
          </p:cNvPr>
          <p:cNvPicPr>
            <a:picLocks noChangeAspect="1"/>
          </p:cNvPicPr>
          <p:nvPr/>
        </p:nvPicPr>
        <p:blipFill>
          <a:blip r:embed="rId3"/>
          <a:srcRect/>
          <a:stretch/>
        </p:blipFill>
        <p:spPr>
          <a:xfrm>
            <a:off x="1031392" y="650995"/>
            <a:ext cx="10129215" cy="5556009"/>
          </a:xfrm>
          <a:prstGeom prst="rect">
            <a:avLst/>
          </a:prstGeom>
        </p:spPr>
      </p:pic>
    </p:spTree>
    <p:extLst>
      <p:ext uri="{BB962C8B-B14F-4D97-AF65-F5344CB8AC3E}">
        <p14:creationId xmlns:p14="http://schemas.microsoft.com/office/powerpoint/2010/main" val="215145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açık hava içeren bir resim&#10;&#10;Açıklama otomatik olarak oluşturuldu">
            <a:extLst>
              <a:ext uri="{FF2B5EF4-FFF2-40B4-BE49-F238E27FC236}">
                <a16:creationId xmlns:a16="http://schemas.microsoft.com/office/drawing/2014/main" id="{3252395C-7B5D-B22B-9725-334C3FAA32D5}"/>
              </a:ext>
            </a:extLst>
          </p:cNvPr>
          <p:cNvPicPr>
            <a:picLocks noChangeAspect="1"/>
          </p:cNvPicPr>
          <p:nvPr/>
        </p:nvPicPr>
        <p:blipFill rotWithShape="1">
          <a:blip r:embed="rId3">
            <a:alphaModFix amt="50000"/>
          </a:blip>
          <a:srcRect/>
          <a:stretch/>
        </p:blipFill>
        <p:spPr>
          <a:xfrm>
            <a:off x="0" y="0"/>
            <a:ext cx="12192000" cy="6858000"/>
          </a:xfrm>
          <a:prstGeom prst="rect">
            <a:avLst/>
          </a:prstGeom>
        </p:spPr>
      </p:pic>
      <p:sp>
        <p:nvSpPr>
          <p:cNvPr id="4" name="Başlık 3">
            <a:extLst>
              <a:ext uri="{FF2B5EF4-FFF2-40B4-BE49-F238E27FC236}">
                <a16:creationId xmlns:a16="http://schemas.microsoft.com/office/drawing/2014/main" id="{80D2FA59-42D1-4596-BADF-65EE2EECB2F4}"/>
              </a:ext>
            </a:extLst>
          </p:cNvPr>
          <p:cNvSpPr>
            <a:spLocks noGrp="1"/>
          </p:cNvSpPr>
          <p:nvPr>
            <p:ph type="title"/>
          </p:nvPr>
        </p:nvSpPr>
        <p:spPr>
          <a:xfrm>
            <a:off x="932873" y="1096530"/>
            <a:ext cx="5163127" cy="1265670"/>
          </a:xfrm>
        </p:spPr>
        <p:txBody>
          <a:bodyPr vert="horz" lIns="91440" tIns="45720" rIns="91440" bIns="45720" rtlCol="0" anchor="b">
            <a:normAutofit fontScale="90000"/>
          </a:bodyPr>
          <a:lstStyle/>
          <a:p>
            <a:pPr algn="ctr"/>
            <a:r>
              <a:rPr lang="en-US" sz="2000" b="1" dirty="0">
                <a:solidFill>
                  <a:srgbClr val="FFFFFF"/>
                </a:solidFill>
                <a:effectLst/>
              </a:rPr>
              <a:t>5.</a:t>
            </a:r>
            <a:r>
              <a:rPr lang="en-US" sz="2000" dirty="0">
                <a:solidFill>
                  <a:srgbClr val="FFFFFF"/>
                </a:solidFill>
                <a:effectLst/>
              </a:rPr>
              <a:t> </a:t>
            </a:r>
            <a:r>
              <a:rPr lang="en-US" sz="4400" b="1" dirty="0">
                <a:solidFill>
                  <a:srgbClr val="FFFFFF"/>
                </a:solidFill>
                <a:effectLst/>
              </a:rPr>
              <a:t>Heuristics </a:t>
            </a:r>
            <a:r>
              <a:rPr lang="en-US" sz="4400" b="1" dirty="0">
                <a:solidFill>
                  <a:srgbClr val="FFFFFF"/>
                </a:solidFill>
              </a:rPr>
              <a:t>E</a:t>
            </a:r>
            <a:r>
              <a:rPr lang="en-US" sz="4400" b="1" dirty="0">
                <a:solidFill>
                  <a:srgbClr val="FFFFFF"/>
                </a:solidFill>
                <a:effectLst/>
              </a:rPr>
              <a:t>valuation</a:t>
            </a:r>
            <a:r>
              <a:rPr lang="tr-TR" sz="4400" b="1" dirty="0">
                <a:solidFill>
                  <a:srgbClr val="FFFFFF"/>
                </a:solidFill>
                <a:effectLst/>
              </a:rPr>
              <a:t> </a:t>
            </a:r>
            <a:r>
              <a:rPr lang="tr-TR" sz="4400" b="1" dirty="0" err="1">
                <a:solidFill>
                  <a:srgbClr val="FFFFFF"/>
                </a:solidFill>
                <a:effectLst/>
              </a:rPr>
              <a:t>and</a:t>
            </a:r>
            <a:r>
              <a:rPr lang="tr-TR" sz="4400" b="1" dirty="0">
                <a:solidFill>
                  <a:srgbClr val="FFFFFF"/>
                </a:solidFill>
                <a:effectLst/>
              </a:rPr>
              <a:t> </a:t>
            </a:r>
            <a:r>
              <a:rPr lang="tr-TR" sz="4400" b="1" dirty="0" err="1">
                <a:solidFill>
                  <a:srgbClr val="FFFFFF"/>
                </a:solidFill>
                <a:effectLst/>
              </a:rPr>
              <a:t>Recommendations</a:t>
            </a:r>
            <a:endParaRPr lang="en-US" sz="4400" b="1" dirty="0">
              <a:solidFill>
                <a:srgbClr val="FFFFFF"/>
              </a:solidFill>
            </a:endParaRPr>
          </a:p>
        </p:txBody>
      </p:sp>
    </p:spTree>
    <p:extLst>
      <p:ext uri="{BB962C8B-B14F-4D97-AF65-F5344CB8AC3E}">
        <p14:creationId xmlns:p14="http://schemas.microsoft.com/office/powerpoint/2010/main" val="163153770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4" y="575435"/>
            <a:ext cx="7192273" cy="1754326"/>
          </a:xfrm>
          <a:prstGeom prst="rect">
            <a:avLst/>
          </a:prstGeom>
          <a:noFill/>
        </p:spPr>
        <p:txBody>
          <a:bodyPr wrap="square">
            <a:spAutoFit/>
          </a:bodyPr>
          <a:lstStyle/>
          <a:p>
            <a:r>
              <a:rPr lang="en-GB" dirty="0"/>
              <a:t>The system allows the user to click on the register button even the passwords do not match when the user is register into the system. Then, the system displays the error message to the user. Instead, when the passwords entered do not match each other, the system can immediately alert the user by drawing the password box with a red line. In this way, the user can find out without registration that the password does not match.</a:t>
            </a:r>
          </a:p>
        </p:txBody>
      </p:sp>
      <p:pic>
        <p:nvPicPr>
          <p:cNvPr id="16" name="Resim 15" descr="metin, ekran görüntüsü, ekran, siyah içeren bir resim&#10;&#10;Açıklama otomatik olarak oluşturuldu">
            <a:extLst>
              <a:ext uri="{FF2B5EF4-FFF2-40B4-BE49-F238E27FC236}">
                <a16:creationId xmlns:a16="http://schemas.microsoft.com/office/drawing/2014/main" id="{D39A8443-EA89-B3D8-29BC-220020A0B7F5}"/>
              </a:ext>
            </a:extLst>
          </p:cNvPr>
          <p:cNvPicPr>
            <a:picLocks noChangeAspect="1"/>
          </p:cNvPicPr>
          <p:nvPr/>
        </p:nvPicPr>
        <p:blipFill>
          <a:blip r:embed="rId3"/>
          <a:stretch>
            <a:fillRect/>
          </a:stretch>
        </p:blipFill>
        <p:spPr>
          <a:xfrm>
            <a:off x="7957224" y="120618"/>
            <a:ext cx="4051466" cy="6616763"/>
          </a:xfrm>
          <a:prstGeom prst="rect">
            <a:avLst/>
          </a:prstGeom>
        </p:spPr>
      </p:pic>
      <p:pic>
        <p:nvPicPr>
          <p:cNvPr id="19" name="Resim 18">
            <a:extLst>
              <a:ext uri="{FF2B5EF4-FFF2-40B4-BE49-F238E27FC236}">
                <a16:creationId xmlns:a16="http://schemas.microsoft.com/office/drawing/2014/main" id="{09D701BB-CF56-4B4F-CC20-F6363A8CCF6F}"/>
              </a:ext>
            </a:extLst>
          </p:cNvPr>
          <p:cNvPicPr>
            <a:picLocks noChangeAspect="1"/>
          </p:cNvPicPr>
          <p:nvPr/>
        </p:nvPicPr>
        <p:blipFill rotWithShape="1">
          <a:blip r:embed="rId4"/>
          <a:srcRect t="34969" b="38742"/>
          <a:stretch/>
        </p:blipFill>
        <p:spPr>
          <a:xfrm>
            <a:off x="1845766" y="3428999"/>
            <a:ext cx="4195167" cy="1802922"/>
          </a:xfrm>
          <a:prstGeom prst="rect">
            <a:avLst/>
          </a:prstGeom>
        </p:spPr>
      </p:pic>
      <p:sp>
        <p:nvSpPr>
          <p:cNvPr id="20" name="Dikdörtgen: Köşeleri Yuvarlatılmış 19">
            <a:extLst>
              <a:ext uri="{FF2B5EF4-FFF2-40B4-BE49-F238E27FC236}">
                <a16:creationId xmlns:a16="http://schemas.microsoft.com/office/drawing/2014/main" id="{89B41952-A0EE-00FF-A2C5-9D8016DD81BC}"/>
              </a:ext>
            </a:extLst>
          </p:cNvPr>
          <p:cNvSpPr/>
          <p:nvPr/>
        </p:nvSpPr>
        <p:spPr>
          <a:xfrm>
            <a:off x="8236108" y="3554083"/>
            <a:ext cx="3493698" cy="586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Dikdörtgen: Köşeleri Yuvarlatılmış 20">
            <a:extLst>
              <a:ext uri="{FF2B5EF4-FFF2-40B4-BE49-F238E27FC236}">
                <a16:creationId xmlns:a16="http://schemas.microsoft.com/office/drawing/2014/main" id="{9BCEB292-3004-E09D-2595-6E00166B72BE}"/>
              </a:ext>
            </a:extLst>
          </p:cNvPr>
          <p:cNvSpPr/>
          <p:nvPr/>
        </p:nvSpPr>
        <p:spPr>
          <a:xfrm>
            <a:off x="8236108" y="2498785"/>
            <a:ext cx="3493698" cy="586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845766" y="3085382"/>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sp>
        <p:nvSpPr>
          <p:cNvPr id="24" name="Metin kutusu 23">
            <a:extLst>
              <a:ext uri="{FF2B5EF4-FFF2-40B4-BE49-F238E27FC236}">
                <a16:creationId xmlns:a16="http://schemas.microsoft.com/office/drawing/2014/main" id="{06A9260D-B207-B4BE-F025-561134327AAC}"/>
              </a:ext>
            </a:extLst>
          </p:cNvPr>
          <p:cNvSpPr txBox="1"/>
          <p:nvPr/>
        </p:nvSpPr>
        <p:spPr>
          <a:xfrm>
            <a:off x="10591519" y="2422751"/>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3" name="Oval 2">
            <a:extLst>
              <a:ext uri="{FF2B5EF4-FFF2-40B4-BE49-F238E27FC236}">
                <a16:creationId xmlns:a16="http://schemas.microsoft.com/office/drawing/2014/main" id="{B89F59DD-49A7-35ED-4CB0-497E3289DE14}"/>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4</a:t>
            </a:r>
            <a:endParaRPr lang="en-GB" dirty="0"/>
          </a:p>
        </p:txBody>
      </p:sp>
    </p:spTree>
    <p:extLst>
      <p:ext uri="{BB962C8B-B14F-4D97-AF65-F5344CB8AC3E}">
        <p14:creationId xmlns:p14="http://schemas.microsoft.com/office/powerpoint/2010/main" val="296862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4" y="575435"/>
            <a:ext cx="7192273" cy="2031325"/>
          </a:xfrm>
          <a:prstGeom prst="rect">
            <a:avLst/>
          </a:prstGeom>
          <a:noFill/>
        </p:spPr>
        <p:txBody>
          <a:bodyPr wrap="square">
            <a:spAutoFit/>
          </a:bodyPr>
          <a:lstStyle/>
          <a:p>
            <a:r>
              <a:rPr lang="en-GB" dirty="0"/>
              <a:t>The system does not tell to the user that there is any restriction that enters the "first name". So the user thinks she/he can register into the system with the "first name" she/he wants. But when the user clicks on the register button, the system tells the user that the name should only use letters. This causes a bad experience for the user. To correct this, the user must be told which characters must be entered where the</a:t>
            </a:r>
            <a:r>
              <a:rPr lang="tr-TR" dirty="0"/>
              <a:t> </a:t>
            </a:r>
            <a:r>
              <a:rPr lang="en-GB" dirty="0"/>
              <a:t>" </a:t>
            </a:r>
            <a:r>
              <a:rPr lang="tr-TR" dirty="0" err="1"/>
              <a:t>first</a:t>
            </a:r>
            <a:r>
              <a:rPr lang="en-GB" dirty="0"/>
              <a:t> name" was taken.</a:t>
            </a:r>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845766" y="3085382"/>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descr="metin, ekran görüntüsü, ekran, siyah içeren bir resim&#10;&#10;Açıklama otomatik olarak oluşturuldu">
            <a:extLst>
              <a:ext uri="{FF2B5EF4-FFF2-40B4-BE49-F238E27FC236}">
                <a16:creationId xmlns:a16="http://schemas.microsoft.com/office/drawing/2014/main" id="{6BCF1820-2845-F285-7ED1-E4FFE1F93E35}"/>
              </a:ext>
            </a:extLst>
          </p:cNvPr>
          <p:cNvPicPr>
            <a:picLocks noChangeAspect="1"/>
          </p:cNvPicPr>
          <p:nvPr/>
        </p:nvPicPr>
        <p:blipFill>
          <a:blip r:embed="rId3"/>
          <a:stretch>
            <a:fillRect/>
          </a:stretch>
        </p:blipFill>
        <p:spPr>
          <a:xfrm>
            <a:off x="7991192" y="90021"/>
            <a:ext cx="4058216" cy="6677957"/>
          </a:xfrm>
          <a:prstGeom prst="rect">
            <a:avLst/>
          </a:prstGeom>
        </p:spPr>
      </p:pic>
      <p:pic>
        <p:nvPicPr>
          <p:cNvPr id="5" name="Resim 4">
            <a:extLst>
              <a:ext uri="{FF2B5EF4-FFF2-40B4-BE49-F238E27FC236}">
                <a16:creationId xmlns:a16="http://schemas.microsoft.com/office/drawing/2014/main" id="{638D34A6-9CD1-2023-E3AD-264B45D9E6FA}"/>
              </a:ext>
            </a:extLst>
          </p:cNvPr>
          <p:cNvPicPr>
            <a:picLocks noChangeAspect="1"/>
          </p:cNvPicPr>
          <p:nvPr/>
        </p:nvPicPr>
        <p:blipFill rotWithShape="1">
          <a:blip r:embed="rId4"/>
          <a:srcRect t="14027" b="64028"/>
          <a:stretch/>
        </p:blipFill>
        <p:spPr>
          <a:xfrm>
            <a:off x="1845766" y="3428999"/>
            <a:ext cx="4168378" cy="1504951"/>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8273451" y="971550"/>
            <a:ext cx="3493698" cy="780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0628862" y="971550"/>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4" name="Oval 3">
            <a:extLst>
              <a:ext uri="{FF2B5EF4-FFF2-40B4-BE49-F238E27FC236}">
                <a16:creationId xmlns:a16="http://schemas.microsoft.com/office/drawing/2014/main" id="{89FDF095-9E11-8633-31CE-F636396EE0AB}"/>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4</a:t>
            </a:r>
            <a:endParaRPr lang="en-GB" dirty="0"/>
          </a:p>
        </p:txBody>
      </p:sp>
    </p:spTree>
    <p:extLst>
      <p:ext uri="{BB962C8B-B14F-4D97-AF65-F5344CB8AC3E}">
        <p14:creationId xmlns:p14="http://schemas.microsoft.com/office/powerpoint/2010/main" val="1290458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4" y="575435"/>
            <a:ext cx="7192273" cy="1477328"/>
          </a:xfrm>
          <a:prstGeom prst="rect">
            <a:avLst/>
          </a:prstGeom>
          <a:noFill/>
        </p:spPr>
        <p:txBody>
          <a:bodyPr wrap="square">
            <a:spAutoFit/>
          </a:bodyPr>
          <a:lstStyle/>
          <a:p>
            <a:r>
              <a:rPr lang="en-US" dirty="0"/>
              <a:t>The error message that occurs when the user makes a mistake in the "first name" section when register into the system is not descriptive. The error message does not contain enough information about the user's error. The </a:t>
            </a:r>
            <a:r>
              <a:rPr lang="en-US" dirty="0" err="1"/>
              <a:t>erro</a:t>
            </a:r>
            <a:r>
              <a:rPr lang="tr-TR" dirty="0"/>
              <a:t>r</a:t>
            </a:r>
            <a:r>
              <a:rPr lang="en-US" dirty="0"/>
              <a:t> message only warns the user that she/he has never entered a name, although she/he has entered a letter that should not be in the "first name".</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845766" y="3085382"/>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8100048" y="90021"/>
            <a:ext cx="3840503" cy="6677957"/>
          </a:xfrm>
          <a:prstGeom prst="rect">
            <a:avLst/>
          </a:prstGeom>
        </p:spPr>
      </p:pic>
      <p:pic>
        <p:nvPicPr>
          <p:cNvPr id="5" name="Resim 4">
            <a:extLst>
              <a:ext uri="{FF2B5EF4-FFF2-40B4-BE49-F238E27FC236}">
                <a16:creationId xmlns:a16="http://schemas.microsoft.com/office/drawing/2014/main" id="{638D34A6-9CD1-2023-E3AD-264B45D9E6FA}"/>
              </a:ext>
            </a:extLst>
          </p:cNvPr>
          <p:cNvPicPr>
            <a:picLocks noChangeAspect="1"/>
          </p:cNvPicPr>
          <p:nvPr/>
        </p:nvPicPr>
        <p:blipFill rotWithShape="1">
          <a:blip r:embed="rId4"/>
          <a:srcRect t="12554" b="61562"/>
          <a:stretch/>
        </p:blipFill>
        <p:spPr>
          <a:xfrm>
            <a:off x="1845766" y="3428999"/>
            <a:ext cx="4168378" cy="1876424"/>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8273451" y="971550"/>
            <a:ext cx="3493698" cy="990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0319822" y="1282184"/>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4" name="Oval 3">
            <a:extLst>
              <a:ext uri="{FF2B5EF4-FFF2-40B4-BE49-F238E27FC236}">
                <a16:creationId xmlns:a16="http://schemas.microsoft.com/office/drawing/2014/main" id="{D908A05E-108C-4152-DA9F-004199AD8096}"/>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7</a:t>
            </a:r>
            <a:endParaRPr lang="en-GB" dirty="0"/>
          </a:p>
        </p:txBody>
      </p:sp>
    </p:spTree>
    <p:extLst>
      <p:ext uri="{BB962C8B-B14F-4D97-AF65-F5344CB8AC3E}">
        <p14:creationId xmlns:p14="http://schemas.microsoft.com/office/powerpoint/2010/main" val="1695387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4" y="575435"/>
            <a:ext cx="7192273" cy="1477328"/>
          </a:xfrm>
          <a:prstGeom prst="rect">
            <a:avLst/>
          </a:prstGeom>
          <a:noFill/>
        </p:spPr>
        <p:txBody>
          <a:bodyPr wrap="square">
            <a:spAutoFit/>
          </a:bodyPr>
          <a:lstStyle/>
          <a:p>
            <a:r>
              <a:rPr lang="en-US" dirty="0"/>
              <a:t>The system shows the user only one error, although the user has made multiple errors during the same operation while registering on the registration screen. Other errors are shown after the first error is corrected. If all errors are displayed by the system at the same time, the user will be better informed.</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858148" y="261336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8125204" y="90021"/>
            <a:ext cx="3790191" cy="6677957"/>
          </a:xfrm>
          <a:prstGeom prst="rect">
            <a:avLst/>
          </a:prstGeom>
        </p:spPr>
      </p:pic>
      <p:pic>
        <p:nvPicPr>
          <p:cNvPr id="5" name="Resim 4">
            <a:extLst>
              <a:ext uri="{FF2B5EF4-FFF2-40B4-BE49-F238E27FC236}">
                <a16:creationId xmlns:a16="http://schemas.microsoft.com/office/drawing/2014/main" id="{638D34A6-9CD1-2023-E3AD-264B45D9E6FA}"/>
              </a:ext>
            </a:extLst>
          </p:cNvPr>
          <p:cNvPicPr>
            <a:picLocks noChangeAspect="1"/>
          </p:cNvPicPr>
          <p:nvPr/>
        </p:nvPicPr>
        <p:blipFill rotWithShape="1">
          <a:blip r:embed="rId4"/>
          <a:srcRect t="22848" b="36327"/>
          <a:stretch/>
        </p:blipFill>
        <p:spPr>
          <a:xfrm>
            <a:off x="1818160" y="2982697"/>
            <a:ext cx="4168378" cy="3000375"/>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8338084" y="3714750"/>
            <a:ext cx="3493698" cy="6184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0628861" y="3654621"/>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4" name="Dikdörtgen: Köşeleri Yuvarlatılmış 3">
            <a:extLst>
              <a:ext uri="{FF2B5EF4-FFF2-40B4-BE49-F238E27FC236}">
                <a16:creationId xmlns:a16="http://schemas.microsoft.com/office/drawing/2014/main" id="{67397029-CA06-1DD0-84B8-0DFB6A388187}"/>
              </a:ext>
            </a:extLst>
          </p:cNvPr>
          <p:cNvSpPr/>
          <p:nvPr/>
        </p:nvSpPr>
        <p:spPr>
          <a:xfrm>
            <a:off x="8273450" y="1656745"/>
            <a:ext cx="3493698" cy="10440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07E0310E-DFBE-0BC4-1683-22F158DB12B5}"/>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7</a:t>
            </a:r>
            <a:endParaRPr lang="en-GB" dirty="0"/>
          </a:p>
        </p:txBody>
      </p:sp>
    </p:spTree>
    <p:extLst>
      <p:ext uri="{BB962C8B-B14F-4D97-AF65-F5344CB8AC3E}">
        <p14:creationId xmlns:p14="http://schemas.microsoft.com/office/powerpoint/2010/main" val="302054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4" y="575435"/>
            <a:ext cx="7192273" cy="1477328"/>
          </a:xfrm>
          <a:prstGeom prst="rect">
            <a:avLst/>
          </a:prstGeom>
          <a:noFill/>
        </p:spPr>
        <p:txBody>
          <a:bodyPr wrap="square">
            <a:spAutoFit/>
          </a:bodyPr>
          <a:lstStyle/>
          <a:p>
            <a:r>
              <a:rPr lang="en-US" dirty="0"/>
              <a:t>Even if the user corrects errors, error messages continue to appear on the screen until the user takes the next step. This causes confusion for the user. Instead, warning messages should disappear on the screen when the error is corrected. The system should notify the user that the error has been corrected.</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845766" y="3085382"/>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8120068" y="90021"/>
            <a:ext cx="3800463" cy="6677957"/>
          </a:xfrm>
          <a:prstGeom prst="rect">
            <a:avLst/>
          </a:prstGeom>
        </p:spPr>
      </p:pic>
      <p:pic>
        <p:nvPicPr>
          <p:cNvPr id="5" name="Resim 4">
            <a:extLst>
              <a:ext uri="{FF2B5EF4-FFF2-40B4-BE49-F238E27FC236}">
                <a16:creationId xmlns:a16="http://schemas.microsoft.com/office/drawing/2014/main" id="{638D34A6-9CD1-2023-E3AD-264B45D9E6FA}"/>
              </a:ext>
            </a:extLst>
          </p:cNvPr>
          <p:cNvPicPr>
            <a:picLocks noChangeAspect="1"/>
          </p:cNvPicPr>
          <p:nvPr/>
        </p:nvPicPr>
        <p:blipFill rotWithShape="1">
          <a:blip r:embed="rId4"/>
          <a:srcRect t="24014" b="60952"/>
          <a:stretch/>
        </p:blipFill>
        <p:spPr>
          <a:xfrm>
            <a:off x="1845766" y="3428999"/>
            <a:ext cx="4168378" cy="1104900"/>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8273450" y="1566987"/>
            <a:ext cx="3493698" cy="11857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0289792" y="1975189"/>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4" name="Oval 3">
            <a:extLst>
              <a:ext uri="{FF2B5EF4-FFF2-40B4-BE49-F238E27FC236}">
                <a16:creationId xmlns:a16="http://schemas.microsoft.com/office/drawing/2014/main" id="{66294F66-B01E-AD93-3CF4-E049A5C21BCD}"/>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14</a:t>
            </a:r>
            <a:endParaRPr lang="en-GB" dirty="0"/>
          </a:p>
        </p:txBody>
      </p:sp>
    </p:spTree>
    <p:extLst>
      <p:ext uri="{BB962C8B-B14F-4D97-AF65-F5344CB8AC3E}">
        <p14:creationId xmlns:p14="http://schemas.microsoft.com/office/powerpoint/2010/main" val="643532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5" y="575435"/>
            <a:ext cx="5812098" cy="1477328"/>
          </a:xfrm>
          <a:prstGeom prst="rect">
            <a:avLst/>
          </a:prstGeom>
          <a:noFill/>
        </p:spPr>
        <p:txBody>
          <a:bodyPr wrap="square">
            <a:spAutoFit/>
          </a:bodyPr>
          <a:lstStyle/>
          <a:p>
            <a:r>
              <a:rPr lang="en-US" dirty="0"/>
              <a:t>The visuals next to the register section make it feel like they're a button. Because similar pictures are clickable inside the website. This situation confuses the user and restricts the user's freedom. This situation can be told by changing the images or by a notification message.</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543177" y="255621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4" name="Resim 3">
            <a:extLst>
              <a:ext uri="{FF2B5EF4-FFF2-40B4-BE49-F238E27FC236}">
                <a16:creationId xmlns:a16="http://schemas.microsoft.com/office/drawing/2014/main" id="{82631DAB-AD8C-6077-D660-06D5B87C4E6E}"/>
              </a:ext>
            </a:extLst>
          </p:cNvPr>
          <p:cNvPicPr>
            <a:picLocks noChangeAspect="1"/>
          </p:cNvPicPr>
          <p:nvPr/>
        </p:nvPicPr>
        <p:blipFill>
          <a:blip r:embed="rId3"/>
          <a:stretch>
            <a:fillRect/>
          </a:stretch>
        </p:blipFill>
        <p:spPr>
          <a:xfrm>
            <a:off x="6211687" y="913595"/>
            <a:ext cx="5812098" cy="5082237"/>
          </a:xfrm>
          <a:prstGeom prst="rect">
            <a:avLst/>
          </a:prstGeom>
        </p:spPr>
      </p:pic>
      <p:sp>
        <p:nvSpPr>
          <p:cNvPr id="8" name="Dikdörtgen: Köşeleri Yuvarlatılmış 7">
            <a:extLst>
              <a:ext uri="{FF2B5EF4-FFF2-40B4-BE49-F238E27FC236}">
                <a16:creationId xmlns:a16="http://schemas.microsoft.com/office/drawing/2014/main" id="{85C91BA4-D3CE-0F2D-2F72-2632FF84221D}"/>
              </a:ext>
            </a:extLst>
          </p:cNvPr>
          <p:cNvSpPr/>
          <p:nvPr/>
        </p:nvSpPr>
        <p:spPr>
          <a:xfrm>
            <a:off x="6096000" y="610152"/>
            <a:ext cx="3022121" cy="3950786"/>
          </a:xfrm>
          <a:prstGeom prst="roundRect">
            <a:avLst>
              <a:gd name="adj" fmla="val 374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etin kutusu 8">
            <a:extLst>
              <a:ext uri="{FF2B5EF4-FFF2-40B4-BE49-F238E27FC236}">
                <a16:creationId xmlns:a16="http://schemas.microsoft.com/office/drawing/2014/main" id="{96D2EFC4-B00F-D78D-F9E3-9F191B79D868}"/>
              </a:ext>
            </a:extLst>
          </p:cNvPr>
          <p:cNvSpPr txBox="1"/>
          <p:nvPr/>
        </p:nvSpPr>
        <p:spPr>
          <a:xfrm>
            <a:off x="6995557" y="610151"/>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pic>
        <p:nvPicPr>
          <p:cNvPr id="11" name="Resim 10">
            <a:extLst>
              <a:ext uri="{FF2B5EF4-FFF2-40B4-BE49-F238E27FC236}">
                <a16:creationId xmlns:a16="http://schemas.microsoft.com/office/drawing/2014/main" id="{E07AD7BA-6461-0D8D-4F33-6586D33C2274}"/>
              </a:ext>
            </a:extLst>
          </p:cNvPr>
          <p:cNvPicPr>
            <a:picLocks noChangeAspect="1"/>
          </p:cNvPicPr>
          <p:nvPr/>
        </p:nvPicPr>
        <p:blipFill rotWithShape="1">
          <a:blip r:embed="rId4"/>
          <a:srcRect t="25833" b="27778"/>
          <a:stretch/>
        </p:blipFill>
        <p:spPr>
          <a:xfrm>
            <a:off x="560930" y="2970263"/>
            <a:ext cx="3862983" cy="3181350"/>
          </a:xfrm>
          <a:prstGeom prst="rect">
            <a:avLst/>
          </a:prstGeom>
        </p:spPr>
      </p:pic>
      <p:sp>
        <p:nvSpPr>
          <p:cNvPr id="3" name="Oval 2">
            <a:extLst>
              <a:ext uri="{FF2B5EF4-FFF2-40B4-BE49-F238E27FC236}">
                <a16:creationId xmlns:a16="http://schemas.microsoft.com/office/drawing/2014/main" id="{303213ED-9269-C3D9-1DF2-AD2731328FD8}"/>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11</a:t>
            </a:r>
            <a:endParaRPr lang="en-GB" dirty="0"/>
          </a:p>
        </p:txBody>
      </p:sp>
    </p:spTree>
    <p:extLst>
      <p:ext uri="{BB962C8B-B14F-4D97-AF65-F5344CB8AC3E}">
        <p14:creationId xmlns:p14="http://schemas.microsoft.com/office/powerpoint/2010/main" val="31466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69138" y="592688"/>
            <a:ext cx="11453724" cy="923330"/>
          </a:xfrm>
          <a:prstGeom prst="rect">
            <a:avLst/>
          </a:prstGeom>
          <a:noFill/>
        </p:spPr>
        <p:txBody>
          <a:bodyPr wrap="square">
            <a:spAutoFit/>
          </a:bodyPr>
          <a:lstStyle/>
          <a:p>
            <a:r>
              <a:rPr lang="en-US" dirty="0"/>
              <a:t>The interfaces of the Sign-In and Sign-Up screens are incorrectly designed. This page is not user-friendly due to incorrect color palette selection, insufficient icon and incorrect information. This situation can be corrected by using modern designs, colors and icons.</a:t>
            </a:r>
            <a:endParaRPr lang="en-GB" dirty="0"/>
          </a:p>
        </p:txBody>
      </p:sp>
      <p:pic>
        <p:nvPicPr>
          <p:cNvPr id="8" name="Resim 7">
            <a:extLst>
              <a:ext uri="{FF2B5EF4-FFF2-40B4-BE49-F238E27FC236}">
                <a16:creationId xmlns:a16="http://schemas.microsoft.com/office/drawing/2014/main" id="{5FC55414-8D73-8134-06BA-65C38AE7EC5D}"/>
              </a:ext>
            </a:extLst>
          </p:cNvPr>
          <p:cNvPicPr>
            <a:picLocks noChangeAspect="1"/>
          </p:cNvPicPr>
          <p:nvPr/>
        </p:nvPicPr>
        <p:blipFill rotWithShape="1">
          <a:blip r:embed="rId3"/>
          <a:srcRect l="18503" r="17620"/>
          <a:stretch/>
        </p:blipFill>
        <p:spPr>
          <a:xfrm>
            <a:off x="6386422" y="2389517"/>
            <a:ext cx="5201730" cy="4086661"/>
          </a:xfrm>
          <a:prstGeom prst="rect">
            <a:avLst/>
          </a:prstGeom>
        </p:spPr>
      </p:pic>
      <p:pic>
        <p:nvPicPr>
          <p:cNvPr id="10" name="Resim 9" descr="metin, ekran görüntüsü, ekran içeren bir resim&#10;&#10;Açıklama otomatik olarak oluşturuldu">
            <a:extLst>
              <a:ext uri="{FF2B5EF4-FFF2-40B4-BE49-F238E27FC236}">
                <a16:creationId xmlns:a16="http://schemas.microsoft.com/office/drawing/2014/main" id="{2CFB2104-A7E7-D49B-99AB-E4F62113F17A}"/>
              </a:ext>
            </a:extLst>
          </p:cNvPr>
          <p:cNvPicPr>
            <a:picLocks noChangeAspect="1"/>
          </p:cNvPicPr>
          <p:nvPr/>
        </p:nvPicPr>
        <p:blipFill rotWithShape="1">
          <a:blip r:embed="rId4"/>
          <a:srcRect l="18163" r="16797"/>
          <a:stretch/>
        </p:blipFill>
        <p:spPr>
          <a:xfrm>
            <a:off x="603848" y="2389517"/>
            <a:ext cx="5279881" cy="4086661"/>
          </a:xfrm>
          <a:prstGeom prst="rect">
            <a:avLst/>
          </a:prstGeom>
        </p:spPr>
      </p:pic>
      <p:sp>
        <p:nvSpPr>
          <p:cNvPr id="14" name="Dikdörtgen: Köşeleri Yuvarlatılmış 13">
            <a:extLst>
              <a:ext uri="{FF2B5EF4-FFF2-40B4-BE49-F238E27FC236}">
                <a16:creationId xmlns:a16="http://schemas.microsoft.com/office/drawing/2014/main" id="{42E31545-0277-E9C4-7949-0D5CC3CD5448}"/>
              </a:ext>
            </a:extLst>
          </p:cNvPr>
          <p:cNvSpPr/>
          <p:nvPr/>
        </p:nvSpPr>
        <p:spPr>
          <a:xfrm>
            <a:off x="431321" y="2145653"/>
            <a:ext cx="5627296" cy="4565698"/>
          </a:xfrm>
          <a:prstGeom prst="roundRect">
            <a:avLst>
              <a:gd name="adj" fmla="val 178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Dikdörtgen: Köşeleri Yuvarlatılmış 15">
            <a:extLst>
              <a:ext uri="{FF2B5EF4-FFF2-40B4-BE49-F238E27FC236}">
                <a16:creationId xmlns:a16="http://schemas.microsoft.com/office/drawing/2014/main" id="{AAFF52C6-2DDD-C3DF-5221-4ECFBE12434A}"/>
              </a:ext>
            </a:extLst>
          </p:cNvPr>
          <p:cNvSpPr/>
          <p:nvPr/>
        </p:nvSpPr>
        <p:spPr>
          <a:xfrm>
            <a:off x="6133383" y="2145653"/>
            <a:ext cx="5627296" cy="4565698"/>
          </a:xfrm>
          <a:prstGeom prst="roundRect">
            <a:avLst>
              <a:gd name="adj" fmla="val 178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etin kutusu 16">
            <a:extLst>
              <a:ext uri="{FF2B5EF4-FFF2-40B4-BE49-F238E27FC236}">
                <a16:creationId xmlns:a16="http://schemas.microsoft.com/office/drawing/2014/main" id="{89A5DC64-9A68-A9ED-AD5B-D36DF0434B74}"/>
              </a:ext>
            </a:extLst>
          </p:cNvPr>
          <p:cNvSpPr txBox="1"/>
          <p:nvPr/>
        </p:nvSpPr>
        <p:spPr>
          <a:xfrm>
            <a:off x="529082" y="2082919"/>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18" name="Metin kutusu 17">
            <a:extLst>
              <a:ext uri="{FF2B5EF4-FFF2-40B4-BE49-F238E27FC236}">
                <a16:creationId xmlns:a16="http://schemas.microsoft.com/office/drawing/2014/main" id="{D6BCED24-7173-001A-585D-E766FFDCFEFC}"/>
              </a:ext>
            </a:extLst>
          </p:cNvPr>
          <p:cNvSpPr txBox="1"/>
          <p:nvPr/>
        </p:nvSpPr>
        <p:spPr>
          <a:xfrm>
            <a:off x="6311656" y="2082919"/>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3" name="Oval 2">
            <a:extLst>
              <a:ext uri="{FF2B5EF4-FFF2-40B4-BE49-F238E27FC236}">
                <a16:creationId xmlns:a16="http://schemas.microsoft.com/office/drawing/2014/main" id="{F041025C-1D12-73EB-910D-4CB04B79CD6A}"/>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6</a:t>
            </a:r>
            <a:endParaRPr lang="en-GB" dirty="0"/>
          </a:p>
        </p:txBody>
      </p:sp>
    </p:spTree>
    <p:extLst>
      <p:ext uri="{BB962C8B-B14F-4D97-AF65-F5344CB8AC3E}">
        <p14:creationId xmlns:p14="http://schemas.microsoft.com/office/powerpoint/2010/main" val="3783690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Resim Yer Tutucusu 10">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3">
            <a:alphaModFix amt="35000"/>
          </a:blip>
          <a:srcRect l="5986" r="5988"/>
          <a:stretch/>
        </p:blipFill>
        <p:spPr>
          <a:xfrm>
            <a:off x="-4" y="-6"/>
            <a:ext cx="12192000" cy="6855958"/>
          </a:xfrm>
          <a:prstGeom prst="rect">
            <a:avLst/>
          </a:prstGeom>
        </p:spPr>
      </p:pic>
      <p:sp>
        <p:nvSpPr>
          <p:cNvPr id="4" name="Başlık 3">
            <a:extLst>
              <a:ext uri="{FF2B5EF4-FFF2-40B4-BE49-F238E27FC236}">
                <a16:creationId xmlns:a16="http://schemas.microsoft.com/office/drawing/2014/main" id="{65A85D8F-96DF-414F-96F0-8F01B9758670}"/>
              </a:ext>
            </a:extLst>
          </p:cNvPr>
          <p:cNvSpPr>
            <a:spLocks noGrp="1"/>
          </p:cNvSpPr>
          <p:nvPr>
            <p:ph type="title"/>
          </p:nvPr>
        </p:nvSpPr>
        <p:spPr>
          <a:xfrm>
            <a:off x="801098" y="1396289"/>
            <a:ext cx="5734174"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Contents</a:t>
            </a:r>
          </a:p>
        </p:txBody>
      </p:sp>
      <p:sp>
        <p:nvSpPr>
          <p:cNvPr id="9" name="Metin kutusu 8">
            <a:extLst>
              <a:ext uri="{FF2B5EF4-FFF2-40B4-BE49-F238E27FC236}">
                <a16:creationId xmlns:a16="http://schemas.microsoft.com/office/drawing/2014/main" id="{A2FDFB73-FF63-72A8-3C92-D24B1DEA9F69}"/>
              </a:ext>
            </a:extLst>
          </p:cNvPr>
          <p:cNvSpPr txBox="1"/>
          <p:nvPr/>
        </p:nvSpPr>
        <p:spPr>
          <a:xfrm>
            <a:off x="805543" y="2871982"/>
            <a:ext cx="4558309" cy="1718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t>Team Structure</a:t>
            </a:r>
          </a:p>
          <a:p>
            <a:pPr marL="285750" indent="-228600">
              <a:lnSpc>
                <a:spcPct val="90000"/>
              </a:lnSpc>
              <a:spcAft>
                <a:spcPts val="600"/>
              </a:spcAft>
              <a:buFont typeface="Arial" panose="020B0604020202020204" pitchFamily="34" charset="0"/>
              <a:buChar char="•"/>
            </a:pPr>
            <a:r>
              <a:rPr lang="en-US" dirty="0"/>
              <a:t>Purpose of the Test </a:t>
            </a:r>
          </a:p>
          <a:p>
            <a:pPr marL="285750" indent="-228600">
              <a:lnSpc>
                <a:spcPct val="90000"/>
              </a:lnSpc>
              <a:spcAft>
                <a:spcPts val="600"/>
              </a:spcAft>
              <a:buFont typeface="Arial" panose="020B0604020202020204" pitchFamily="34" charset="0"/>
              <a:buChar char="•"/>
            </a:pPr>
            <a:r>
              <a:rPr lang="en-US" dirty="0"/>
              <a:t>Scope of the Test</a:t>
            </a:r>
          </a:p>
          <a:p>
            <a:pPr marL="285750" indent="-228600">
              <a:lnSpc>
                <a:spcPct val="90000"/>
              </a:lnSpc>
              <a:spcAft>
                <a:spcPts val="600"/>
              </a:spcAft>
              <a:buFont typeface="Arial" panose="020B0604020202020204" pitchFamily="34" charset="0"/>
              <a:buChar char="•"/>
            </a:pPr>
            <a:r>
              <a:rPr lang="en-US" dirty="0"/>
              <a:t>Heuristics List</a:t>
            </a:r>
          </a:p>
          <a:p>
            <a:pPr marL="285750" indent="-228600">
              <a:lnSpc>
                <a:spcPct val="90000"/>
              </a:lnSpc>
              <a:spcAft>
                <a:spcPts val="600"/>
              </a:spcAft>
              <a:buFont typeface="Arial" panose="020B0604020202020204" pitchFamily="34" charset="0"/>
              <a:buChar char="•"/>
            </a:pPr>
            <a:r>
              <a:rPr lang="en-US" dirty="0"/>
              <a:t>Heuristic Evaluation</a:t>
            </a:r>
            <a:r>
              <a:rPr lang="tr-TR" dirty="0"/>
              <a:t> </a:t>
            </a:r>
            <a:r>
              <a:rPr lang="tr-TR" dirty="0" err="1"/>
              <a:t>and</a:t>
            </a:r>
            <a:r>
              <a:rPr lang="tr-TR" dirty="0"/>
              <a:t> </a:t>
            </a:r>
            <a:r>
              <a:rPr lang="en-US" dirty="0"/>
              <a:t>Recommendations </a:t>
            </a:r>
          </a:p>
        </p:txBody>
      </p:sp>
      <p:sp>
        <p:nvSpPr>
          <p:cNvPr id="44" name="Oval 43">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1217" y="267240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Resim Yer Tutucusu 14">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4"/>
          <a:srcRect l="18749" r="17503" b="3"/>
          <a:stretch/>
        </p:blipFill>
        <p:spPr>
          <a:xfrm>
            <a:off x="5925809" y="2837001"/>
            <a:ext cx="2743200" cy="274320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13" name="Resim Yer Tutucusu 12">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5"/>
          <a:srcRect l="11496" r="23413" b="-2"/>
          <a:stretch/>
        </p:blipFill>
        <p:spPr>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48" name="Freeform: Shape 47">
            <a:extLst>
              <a:ext uri="{FF2B5EF4-FFF2-40B4-BE49-F238E27FC236}">
                <a16:creationId xmlns:a16="http://schemas.microsoft.com/office/drawing/2014/main" id="{4BFC77B5-F38E-4A7D-80BD-C3A10B717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64334" y="4032250"/>
            <a:ext cx="3227666" cy="2825750"/>
          </a:xfrm>
          <a:custGeom>
            <a:avLst/>
            <a:gdLst>
              <a:gd name="connsiteX0" fmla="*/ 1888600 w 3227666"/>
              <a:gd name="connsiteY0" fmla="*/ 0 h 2825750"/>
              <a:gd name="connsiteX1" fmla="*/ 3224042 w 3227666"/>
              <a:gd name="connsiteY1" fmla="*/ 553158 h 2825750"/>
              <a:gd name="connsiteX2" fmla="*/ 3227666 w 3227666"/>
              <a:gd name="connsiteY2" fmla="*/ 557146 h 2825750"/>
              <a:gd name="connsiteX3" fmla="*/ 3227666 w 3227666"/>
              <a:gd name="connsiteY3" fmla="*/ 2825750 h 2825750"/>
              <a:gd name="connsiteX4" fmla="*/ 250380 w 3227666"/>
              <a:gd name="connsiteY4" fmla="*/ 2825750 h 2825750"/>
              <a:gd name="connsiteX5" fmla="*/ 227944 w 3227666"/>
              <a:gd name="connsiteY5" fmla="*/ 2788819 h 2825750"/>
              <a:gd name="connsiteX6" fmla="*/ 0 w 3227666"/>
              <a:gd name="connsiteY6" fmla="*/ 1888600 h 2825750"/>
              <a:gd name="connsiteX7" fmla="*/ 1888600 w 3227666"/>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7666" h="2825750">
                <a:moveTo>
                  <a:pt x="1888600" y="0"/>
                </a:moveTo>
                <a:cubicBezTo>
                  <a:pt x="2410123" y="0"/>
                  <a:pt x="2882273" y="211389"/>
                  <a:pt x="3224042" y="553158"/>
                </a:cubicBezTo>
                <a:lnTo>
                  <a:pt x="3227666" y="557146"/>
                </a:lnTo>
                <a:lnTo>
                  <a:pt x="3227666"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Resim Yer Tutucusu 16">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6"/>
          <a:srcRect l="17626" r="17629" b="2"/>
          <a:stretch/>
        </p:blipFill>
        <p:spPr>
          <a:xfrm>
            <a:off x="9129290" y="4197216"/>
            <a:ext cx="3062710" cy="2660795"/>
          </a:xfrm>
          <a:custGeom>
            <a:avLst/>
            <a:gdLst/>
            <a:ahLst/>
            <a:cxnLst/>
            <a:rect l="l" t="t" r="r" b="b"/>
            <a:pathLst>
              <a:path w="3062710" h="2660795">
                <a:moveTo>
                  <a:pt x="1723644" y="0"/>
                </a:moveTo>
                <a:cubicBezTo>
                  <a:pt x="2259111" y="0"/>
                  <a:pt x="2737550" y="244172"/>
                  <a:pt x="3053691" y="627247"/>
                </a:cubicBezTo>
                <a:lnTo>
                  <a:pt x="3062710" y="639308"/>
                </a:lnTo>
                <a:lnTo>
                  <a:pt x="3062710"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191294898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86829" y="470674"/>
            <a:ext cx="11479601" cy="923330"/>
          </a:xfrm>
          <a:prstGeom prst="rect">
            <a:avLst/>
          </a:prstGeom>
          <a:noFill/>
        </p:spPr>
        <p:txBody>
          <a:bodyPr wrap="square">
            <a:spAutoFit/>
          </a:bodyPr>
          <a:lstStyle/>
          <a:p>
            <a:r>
              <a:rPr lang="en-US" dirty="0"/>
              <a:t>After the user has created a new account, she/he sometimes fails to log in when she/he wants to log in. In such cases, the account is opened after 2-3 consecutive attempts. In addition, the system does not explain clearly the cause of this error. This situation is very uncomfortable. This should be corrected quickly by checking the codes of the website.</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1162882" y="1522717"/>
            <a:ext cx="9866235" cy="506039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1570008" y="2817015"/>
            <a:ext cx="4589252" cy="221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749641" y="2447683"/>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3013D727-DDF5-3809-0609-D58595C61D8F}"/>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8</a:t>
            </a:r>
            <a:endParaRPr lang="en-GB" dirty="0"/>
          </a:p>
        </p:txBody>
      </p:sp>
      <p:sp>
        <p:nvSpPr>
          <p:cNvPr id="4" name="Oval 3">
            <a:extLst>
              <a:ext uri="{FF2B5EF4-FFF2-40B4-BE49-F238E27FC236}">
                <a16:creationId xmlns:a16="http://schemas.microsoft.com/office/drawing/2014/main" id="{5F059C28-43DF-E569-A679-8EFCE5572CFB}"/>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18</a:t>
            </a:r>
            <a:endParaRPr lang="en-GB" dirty="0"/>
          </a:p>
        </p:txBody>
      </p:sp>
    </p:spTree>
    <p:extLst>
      <p:ext uri="{BB962C8B-B14F-4D97-AF65-F5344CB8AC3E}">
        <p14:creationId xmlns:p14="http://schemas.microsoft.com/office/powerpoint/2010/main" val="4144204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78394" y="374683"/>
            <a:ext cx="11435211" cy="1200329"/>
          </a:xfrm>
          <a:prstGeom prst="rect">
            <a:avLst/>
          </a:prstGeom>
          <a:noFill/>
        </p:spPr>
        <p:txBody>
          <a:bodyPr wrap="square">
            <a:spAutoFit/>
          </a:bodyPr>
          <a:lstStyle/>
          <a:p>
            <a:r>
              <a:rPr lang="en-US" dirty="0"/>
              <a:t>The design and content of the account page contain too much information, so it can confuse users. The information contained on this page is not clearly and grouped. All information that concerns the user is disorganized. This makes it difficult for the user to find the information she/he</a:t>
            </a:r>
            <a:r>
              <a:rPr lang="tr-TR" dirty="0"/>
              <a:t> </a:t>
            </a:r>
            <a:r>
              <a:rPr lang="en-US" dirty="0"/>
              <a:t>want</a:t>
            </a:r>
            <a:r>
              <a:rPr lang="tr-TR" dirty="0"/>
              <a:t>s</a:t>
            </a:r>
            <a:r>
              <a:rPr lang="en-US" dirty="0"/>
              <a:t>. Today's trends need to be analyzed and redesigned. A more modern, simple and understandable interface can be prepared.</a:t>
            </a:r>
            <a:endParaRPr lang="en-GB" dirty="0"/>
          </a:p>
        </p:txBody>
      </p:sp>
      <p:pic>
        <p:nvPicPr>
          <p:cNvPr id="4" name="Resim 3">
            <a:extLst>
              <a:ext uri="{FF2B5EF4-FFF2-40B4-BE49-F238E27FC236}">
                <a16:creationId xmlns:a16="http://schemas.microsoft.com/office/drawing/2014/main" id="{220D71F9-E7D9-1BA6-761B-B4A579717A4D}"/>
              </a:ext>
            </a:extLst>
          </p:cNvPr>
          <p:cNvPicPr>
            <a:picLocks noChangeAspect="1"/>
          </p:cNvPicPr>
          <p:nvPr/>
        </p:nvPicPr>
        <p:blipFill>
          <a:blip r:embed="rId3"/>
          <a:stretch>
            <a:fillRect/>
          </a:stretch>
        </p:blipFill>
        <p:spPr>
          <a:xfrm>
            <a:off x="1588885" y="1793649"/>
            <a:ext cx="9014227" cy="4528429"/>
          </a:xfrm>
          <a:prstGeom prst="rect">
            <a:avLst/>
          </a:prstGeom>
        </p:spPr>
      </p:pic>
      <p:sp>
        <p:nvSpPr>
          <p:cNvPr id="9" name="Dikdörtgen: Köşeleri Yuvarlatılmış 8">
            <a:extLst>
              <a:ext uri="{FF2B5EF4-FFF2-40B4-BE49-F238E27FC236}">
                <a16:creationId xmlns:a16="http://schemas.microsoft.com/office/drawing/2014/main" id="{9EB583ED-9CE7-D5A0-E8E7-A23EE23A7E38}"/>
              </a:ext>
            </a:extLst>
          </p:cNvPr>
          <p:cNvSpPr/>
          <p:nvPr/>
        </p:nvSpPr>
        <p:spPr>
          <a:xfrm>
            <a:off x="1504951" y="1714927"/>
            <a:ext cx="9182100" cy="4685874"/>
          </a:xfrm>
          <a:prstGeom prst="roundRect">
            <a:avLst>
              <a:gd name="adj" fmla="val 200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etin kutusu 9">
            <a:extLst>
              <a:ext uri="{FF2B5EF4-FFF2-40B4-BE49-F238E27FC236}">
                <a16:creationId xmlns:a16="http://schemas.microsoft.com/office/drawing/2014/main" id="{A8A5705A-88AC-F7AC-3736-17DF620E6AA1}"/>
              </a:ext>
            </a:extLst>
          </p:cNvPr>
          <p:cNvSpPr txBox="1"/>
          <p:nvPr/>
        </p:nvSpPr>
        <p:spPr>
          <a:xfrm>
            <a:off x="1588885" y="1878995"/>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A77D048D-498E-3CC5-AEC2-7047B0BA8240}"/>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6</a:t>
            </a:r>
            <a:endParaRPr lang="en-GB" dirty="0"/>
          </a:p>
        </p:txBody>
      </p:sp>
      <p:sp>
        <p:nvSpPr>
          <p:cNvPr id="3" name="Oval 2">
            <a:extLst>
              <a:ext uri="{FF2B5EF4-FFF2-40B4-BE49-F238E27FC236}">
                <a16:creationId xmlns:a16="http://schemas.microsoft.com/office/drawing/2014/main" id="{4BCF54AE-A20F-C8D5-5D67-FCD1E0C10235}"/>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
        <p:nvSpPr>
          <p:cNvPr id="5" name="Oval 4">
            <a:extLst>
              <a:ext uri="{FF2B5EF4-FFF2-40B4-BE49-F238E27FC236}">
                <a16:creationId xmlns:a16="http://schemas.microsoft.com/office/drawing/2014/main" id="{C31C2C5A-4797-4C34-18EC-A2868DCC5B7D}"/>
              </a:ext>
            </a:extLst>
          </p:cNvPr>
          <p:cNvSpPr/>
          <p:nvPr/>
        </p:nvSpPr>
        <p:spPr>
          <a:xfrm>
            <a:off x="133305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17</a:t>
            </a:r>
            <a:endParaRPr lang="en-GB" dirty="0"/>
          </a:p>
        </p:txBody>
      </p:sp>
    </p:spTree>
    <p:extLst>
      <p:ext uri="{BB962C8B-B14F-4D97-AF65-F5344CB8AC3E}">
        <p14:creationId xmlns:p14="http://schemas.microsoft.com/office/powerpoint/2010/main" val="333522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5540197-6143-D944-2FF8-E2C4987A595C}"/>
              </a:ext>
            </a:extLst>
          </p:cNvPr>
          <p:cNvPicPr>
            <a:picLocks noChangeAspect="1"/>
          </p:cNvPicPr>
          <p:nvPr/>
        </p:nvPicPr>
        <p:blipFill rotWithShape="1">
          <a:blip r:embed="rId3"/>
          <a:srcRect b="62905"/>
          <a:stretch/>
        </p:blipFill>
        <p:spPr>
          <a:xfrm>
            <a:off x="1105968" y="2119892"/>
            <a:ext cx="9980061" cy="2471158"/>
          </a:xfrm>
          <a:prstGeom prst="rect">
            <a:avLst/>
          </a:prstGeom>
        </p:spPr>
      </p:pic>
      <p:pic>
        <p:nvPicPr>
          <p:cNvPr id="8" name="Resim 7" descr="metin içeren bir resim&#10;&#10;Açıklama otomatik olarak oluşturuldu">
            <a:extLst>
              <a:ext uri="{FF2B5EF4-FFF2-40B4-BE49-F238E27FC236}">
                <a16:creationId xmlns:a16="http://schemas.microsoft.com/office/drawing/2014/main" id="{74334F4C-6296-1B65-6701-FCEA9E4055C7}"/>
              </a:ext>
            </a:extLst>
          </p:cNvPr>
          <p:cNvPicPr>
            <a:picLocks noChangeAspect="1"/>
          </p:cNvPicPr>
          <p:nvPr/>
        </p:nvPicPr>
        <p:blipFill rotWithShape="1">
          <a:blip r:embed="rId4"/>
          <a:srcRect b="75309"/>
          <a:stretch/>
        </p:blipFill>
        <p:spPr>
          <a:xfrm>
            <a:off x="347198" y="4810125"/>
            <a:ext cx="11497602" cy="1809750"/>
          </a:xfrm>
          <a:prstGeom prst="rect">
            <a:avLst/>
          </a:prstGeom>
        </p:spPr>
      </p:pic>
      <p:sp>
        <p:nvSpPr>
          <p:cNvPr id="10" name="Metin kutusu 9">
            <a:extLst>
              <a:ext uri="{FF2B5EF4-FFF2-40B4-BE49-F238E27FC236}">
                <a16:creationId xmlns:a16="http://schemas.microsoft.com/office/drawing/2014/main" id="{A7B28D32-F421-E514-7764-0C3EBD121518}"/>
              </a:ext>
            </a:extLst>
          </p:cNvPr>
          <p:cNvSpPr txBox="1"/>
          <p:nvPr/>
        </p:nvSpPr>
        <p:spPr>
          <a:xfrm>
            <a:off x="334354" y="423489"/>
            <a:ext cx="11287125" cy="1477328"/>
          </a:xfrm>
          <a:prstGeom prst="rect">
            <a:avLst/>
          </a:prstGeom>
          <a:noFill/>
        </p:spPr>
        <p:txBody>
          <a:bodyPr wrap="square">
            <a:spAutoFit/>
          </a:bodyPr>
          <a:lstStyle/>
          <a:p>
            <a:r>
              <a:rPr lang="en-GB" dirty="0"/>
              <a:t>After the user opens "account" page, the buttons for the "account page" appear. When the user clicks these buttons, the information under buttons changes. The biggest problem with these buttons is "account settings" button. When the user clicks on this button,</a:t>
            </a:r>
            <a:r>
              <a:rPr lang="tr-TR" dirty="0"/>
              <a:t> </a:t>
            </a:r>
            <a:r>
              <a:rPr lang="en-GB" dirty="0"/>
              <a:t>the system opens page that is a different interface from the original site,  as icon, </a:t>
            </a:r>
            <a:r>
              <a:rPr lang="en-GB" dirty="0" err="1"/>
              <a:t>color</a:t>
            </a:r>
            <a:r>
              <a:rPr lang="en-GB" dirty="0"/>
              <a:t>, and design. This is an obstacle to the user's habit. It confuses the user. The page that this button opens should be updated according to the original site. So it can adapt to the website, like other pages.</a:t>
            </a:r>
          </a:p>
        </p:txBody>
      </p:sp>
      <p:sp>
        <p:nvSpPr>
          <p:cNvPr id="11" name="Dikdörtgen: Köşeleri Yuvarlatılmış 10">
            <a:extLst>
              <a:ext uri="{FF2B5EF4-FFF2-40B4-BE49-F238E27FC236}">
                <a16:creationId xmlns:a16="http://schemas.microsoft.com/office/drawing/2014/main" id="{38B998DD-3FEE-B3BD-A473-4D81F862C95F}"/>
              </a:ext>
            </a:extLst>
          </p:cNvPr>
          <p:cNvSpPr/>
          <p:nvPr/>
        </p:nvSpPr>
        <p:spPr>
          <a:xfrm>
            <a:off x="4267200" y="4105275"/>
            <a:ext cx="1219200" cy="32385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2" name="Dikdörtgen: Köşeleri Yuvarlatılmış 11">
            <a:extLst>
              <a:ext uri="{FF2B5EF4-FFF2-40B4-BE49-F238E27FC236}">
                <a16:creationId xmlns:a16="http://schemas.microsoft.com/office/drawing/2014/main" id="{04CF4EA1-D5BA-8159-7BC6-08705E38EED7}"/>
              </a:ext>
            </a:extLst>
          </p:cNvPr>
          <p:cNvSpPr/>
          <p:nvPr/>
        </p:nvSpPr>
        <p:spPr>
          <a:xfrm>
            <a:off x="5553074" y="6181725"/>
            <a:ext cx="1457325" cy="32385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 name="Dikdörtgen: Köşeleri Yuvarlatılmış 13">
            <a:extLst>
              <a:ext uri="{FF2B5EF4-FFF2-40B4-BE49-F238E27FC236}">
                <a16:creationId xmlns:a16="http://schemas.microsoft.com/office/drawing/2014/main" id="{5AF1619E-4FC4-156A-527E-E367A5632CA4}"/>
              </a:ext>
            </a:extLst>
          </p:cNvPr>
          <p:cNvSpPr/>
          <p:nvPr/>
        </p:nvSpPr>
        <p:spPr>
          <a:xfrm>
            <a:off x="8248651" y="3249215"/>
            <a:ext cx="590550"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ikdörtgen: Köşeleri Yuvarlatılmış 14">
            <a:extLst>
              <a:ext uri="{FF2B5EF4-FFF2-40B4-BE49-F238E27FC236}">
                <a16:creationId xmlns:a16="http://schemas.microsoft.com/office/drawing/2014/main" id="{C6451CA2-554C-F476-CCB3-3ECEAAC45EFB}"/>
              </a:ext>
            </a:extLst>
          </p:cNvPr>
          <p:cNvSpPr/>
          <p:nvPr/>
        </p:nvSpPr>
        <p:spPr>
          <a:xfrm>
            <a:off x="8915400" y="3245046"/>
            <a:ext cx="590550"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Dikdörtgen: Köşeleri Yuvarlatılmış 15">
            <a:extLst>
              <a:ext uri="{FF2B5EF4-FFF2-40B4-BE49-F238E27FC236}">
                <a16:creationId xmlns:a16="http://schemas.microsoft.com/office/drawing/2014/main" id="{683DAE85-CB34-B909-35CE-F76F09170030}"/>
              </a:ext>
            </a:extLst>
          </p:cNvPr>
          <p:cNvSpPr/>
          <p:nvPr/>
        </p:nvSpPr>
        <p:spPr>
          <a:xfrm>
            <a:off x="9582150" y="3245047"/>
            <a:ext cx="704849"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Dikdörtgen: Köşeleri Yuvarlatılmış 16">
            <a:extLst>
              <a:ext uri="{FF2B5EF4-FFF2-40B4-BE49-F238E27FC236}">
                <a16:creationId xmlns:a16="http://schemas.microsoft.com/office/drawing/2014/main" id="{F851019F-35F7-9F55-5414-825D9F190013}"/>
              </a:ext>
            </a:extLst>
          </p:cNvPr>
          <p:cNvSpPr/>
          <p:nvPr/>
        </p:nvSpPr>
        <p:spPr>
          <a:xfrm>
            <a:off x="10325098" y="3245046"/>
            <a:ext cx="704849"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Dikdörtgen: Köşeleri Yuvarlatılmış 17">
            <a:extLst>
              <a:ext uri="{FF2B5EF4-FFF2-40B4-BE49-F238E27FC236}">
                <a16:creationId xmlns:a16="http://schemas.microsoft.com/office/drawing/2014/main" id="{961D5DD2-6BE5-982F-77A0-251D3B6B835F}"/>
              </a:ext>
            </a:extLst>
          </p:cNvPr>
          <p:cNvSpPr/>
          <p:nvPr/>
        </p:nvSpPr>
        <p:spPr>
          <a:xfrm>
            <a:off x="6905625" y="5125640"/>
            <a:ext cx="857249"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Dikdörtgen: Köşeleri Yuvarlatılmış 18">
            <a:extLst>
              <a:ext uri="{FF2B5EF4-FFF2-40B4-BE49-F238E27FC236}">
                <a16:creationId xmlns:a16="http://schemas.microsoft.com/office/drawing/2014/main" id="{E026682E-48B4-565B-B0DD-D7882CA2ECEA}"/>
              </a:ext>
            </a:extLst>
          </p:cNvPr>
          <p:cNvSpPr/>
          <p:nvPr/>
        </p:nvSpPr>
        <p:spPr>
          <a:xfrm>
            <a:off x="7820026" y="5125640"/>
            <a:ext cx="1428749"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Dikdörtgen: Köşeleri Yuvarlatılmış 20">
            <a:extLst>
              <a:ext uri="{FF2B5EF4-FFF2-40B4-BE49-F238E27FC236}">
                <a16:creationId xmlns:a16="http://schemas.microsoft.com/office/drawing/2014/main" id="{872D95B2-67E0-8D69-5DD3-6109BB119E8A}"/>
              </a:ext>
            </a:extLst>
          </p:cNvPr>
          <p:cNvSpPr/>
          <p:nvPr/>
        </p:nvSpPr>
        <p:spPr>
          <a:xfrm>
            <a:off x="9305927" y="5125640"/>
            <a:ext cx="1019171"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Dikdörtgen: Köşeleri Yuvarlatılmış 21">
            <a:extLst>
              <a:ext uri="{FF2B5EF4-FFF2-40B4-BE49-F238E27FC236}">
                <a16:creationId xmlns:a16="http://schemas.microsoft.com/office/drawing/2014/main" id="{BA116020-8D82-4D7C-38B7-87AFB427CAEE}"/>
              </a:ext>
            </a:extLst>
          </p:cNvPr>
          <p:cNvSpPr/>
          <p:nvPr/>
        </p:nvSpPr>
        <p:spPr>
          <a:xfrm>
            <a:off x="10382250" y="5125640"/>
            <a:ext cx="1333500"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Dikdörtgen: Köşeleri Yuvarlatılmış 23">
            <a:extLst>
              <a:ext uri="{FF2B5EF4-FFF2-40B4-BE49-F238E27FC236}">
                <a16:creationId xmlns:a16="http://schemas.microsoft.com/office/drawing/2014/main" id="{4B316262-ABCA-4D2D-E583-F7CDAB8166A1}"/>
              </a:ext>
            </a:extLst>
          </p:cNvPr>
          <p:cNvSpPr/>
          <p:nvPr/>
        </p:nvSpPr>
        <p:spPr>
          <a:xfrm>
            <a:off x="4467229" y="3219449"/>
            <a:ext cx="3649141"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Dikdörtgen: Köşeleri Yuvarlatılmış 24">
            <a:extLst>
              <a:ext uri="{FF2B5EF4-FFF2-40B4-BE49-F238E27FC236}">
                <a16:creationId xmlns:a16="http://schemas.microsoft.com/office/drawing/2014/main" id="{9B55FE57-2D97-1C78-6C4B-13FA8F7BDA4F}"/>
              </a:ext>
            </a:extLst>
          </p:cNvPr>
          <p:cNvSpPr/>
          <p:nvPr/>
        </p:nvSpPr>
        <p:spPr>
          <a:xfrm>
            <a:off x="2514602" y="5107780"/>
            <a:ext cx="3438523"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kdörtgen: Köşeleri Yuvarlatılmış 26">
            <a:extLst>
              <a:ext uri="{FF2B5EF4-FFF2-40B4-BE49-F238E27FC236}">
                <a16:creationId xmlns:a16="http://schemas.microsoft.com/office/drawing/2014/main" id="{9081A1E2-D30C-8335-DDA5-AA88E0CB42DC}"/>
              </a:ext>
            </a:extLst>
          </p:cNvPr>
          <p:cNvSpPr/>
          <p:nvPr/>
        </p:nvSpPr>
        <p:spPr>
          <a:xfrm>
            <a:off x="10029825" y="4701789"/>
            <a:ext cx="1628779" cy="3607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Dikdörtgen: Köşeleri Yuvarlatılmış 27">
            <a:extLst>
              <a:ext uri="{FF2B5EF4-FFF2-40B4-BE49-F238E27FC236}">
                <a16:creationId xmlns:a16="http://schemas.microsoft.com/office/drawing/2014/main" id="{EBC328A1-8C45-6EE1-10A9-ECADEC041290}"/>
              </a:ext>
            </a:extLst>
          </p:cNvPr>
          <p:cNvSpPr/>
          <p:nvPr/>
        </p:nvSpPr>
        <p:spPr>
          <a:xfrm>
            <a:off x="9744075" y="4114500"/>
            <a:ext cx="581023" cy="3607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kdörtgen: Köşeleri Yuvarlatılmış 28">
            <a:extLst>
              <a:ext uri="{FF2B5EF4-FFF2-40B4-BE49-F238E27FC236}">
                <a16:creationId xmlns:a16="http://schemas.microsoft.com/office/drawing/2014/main" id="{97088CB1-E532-87C0-A013-963D8C285880}"/>
              </a:ext>
            </a:extLst>
          </p:cNvPr>
          <p:cNvSpPr/>
          <p:nvPr/>
        </p:nvSpPr>
        <p:spPr>
          <a:xfrm>
            <a:off x="1162053" y="2905125"/>
            <a:ext cx="1352549" cy="3399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Dikdörtgen: Köşeleri Yuvarlatılmış 30">
            <a:extLst>
              <a:ext uri="{FF2B5EF4-FFF2-40B4-BE49-F238E27FC236}">
                <a16:creationId xmlns:a16="http://schemas.microsoft.com/office/drawing/2014/main" id="{4A0321DD-841C-25EA-56DC-EDD560163DF3}"/>
              </a:ext>
            </a:extLst>
          </p:cNvPr>
          <p:cNvSpPr/>
          <p:nvPr/>
        </p:nvSpPr>
        <p:spPr>
          <a:xfrm>
            <a:off x="3600451" y="3305472"/>
            <a:ext cx="666749" cy="3399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Dikdörtgen: Köşeleri Yuvarlatılmış 31">
            <a:extLst>
              <a:ext uri="{FF2B5EF4-FFF2-40B4-BE49-F238E27FC236}">
                <a16:creationId xmlns:a16="http://schemas.microsoft.com/office/drawing/2014/main" id="{5AE6FBD5-BCB5-3B9F-CF3D-54984A14E261}"/>
              </a:ext>
            </a:extLst>
          </p:cNvPr>
          <p:cNvSpPr/>
          <p:nvPr/>
        </p:nvSpPr>
        <p:spPr>
          <a:xfrm>
            <a:off x="6109826" y="5211663"/>
            <a:ext cx="666749" cy="3399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176029E5-39D2-FA45-5C4D-CD5FBFF75FAF}"/>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3</a:t>
            </a:r>
            <a:endParaRPr lang="en-GB" dirty="0"/>
          </a:p>
        </p:txBody>
      </p:sp>
      <p:sp>
        <p:nvSpPr>
          <p:cNvPr id="3" name="Oval 2">
            <a:extLst>
              <a:ext uri="{FF2B5EF4-FFF2-40B4-BE49-F238E27FC236}">
                <a16:creationId xmlns:a16="http://schemas.microsoft.com/office/drawing/2014/main" id="{8528C74F-CDA8-2D42-ACA2-3BA29F4FA35B}"/>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12</a:t>
            </a:r>
            <a:endParaRPr lang="en-GB" dirty="0"/>
          </a:p>
        </p:txBody>
      </p:sp>
    </p:spTree>
    <p:extLst>
      <p:ext uri="{BB962C8B-B14F-4D97-AF65-F5344CB8AC3E}">
        <p14:creationId xmlns:p14="http://schemas.microsoft.com/office/powerpoint/2010/main" val="1510383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682116" y="626457"/>
            <a:ext cx="10827768" cy="923330"/>
          </a:xfrm>
          <a:prstGeom prst="rect">
            <a:avLst/>
          </a:prstGeom>
          <a:noFill/>
        </p:spPr>
        <p:txBody>
          <a:bodyPr wrap="square">
            <a:spAutoFit/>
          </a:bodyPr>
          <a:lstStyle/>
          <a:p>
            <a:r>
              <a:rPr lang="en-US" dirty="0"/>
              <a:t>The account details section shows all characters of the user's email address in uppercase letters. This may cause confusion about the user's email address. The format for displaying the email address must match the format of the email address that the user uses when registering.</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7434775" y="2334112"/>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rotWithShape="1">
          <a:blip r:embed="rId3"/>
          <a:srcRect t="45798" r="25229"/>
          <a:stretch/>
        </p:blipFill>
        <p:spPr>
          <a:xfrm>
            <a:off x="742950" y="2703444"/>
            <a:ext cx="6146391" cy="2248640"/>
          </a:xfrm>
          <a:prstGeom prst="rect">
            <a:avLst/>
          </a:prstGeom>
        </p:spPr>
      </p:pic>
      <p:pic>
        <p:nvPicPr>
          <p:cNvPr id="5" name="Resim 4">
            <a:extLst>
              <a:ext uri="{FF2B5EF4-FFF2-40B4-BE49-F238E27FC236}">
                <a16:creationId xmlns:a16="http://schemas.microsoft.com/office/drawing/2014/main" id="{638D34A6-9CD1-2023-E3AD-264B45D9E6FA}"/>
              </a:ext>
            </a:extLst>
          </p:cNvPr>
          <p:cNvPicPr>
            <a:picLocks noChangeAspect="1"/>
          </p:cNvPicPr>
          <p:nvPr/>
        </p:nvPicPr>
        <p:blipFill rotWithShape="1">
          <a:blip r:embed="rId4"/>
          <a:srcRect l="763" t="46153" r="50982" b="205"/>
          <a:stretch/>
        </p:blipFill>
        <p:spPr>
          <a:xfrm>
            <a:off x="7434775" y="2703444"/>
            <a:ext cx="4014275" cy="2248640"/>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931213" y="3549289"/>
            <a:ext cx="1352550" cy="190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2212357" y="3490650"/>
            <a:ext cx="909606"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4147C152-4EF2-D6BB-96B9-D91D53E88647}"/>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Tree>
    <p:extLst>
      <p:ext uri="{BB962C8B-B14F-4D97-AF65-F5344CB8AC3E}">
        <p14:creationId xmlns:p14="http://schemas.microsoft.com/office/powerpoint/2010/main" val="2512595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86033" y="489706"/>
            <a:ext cx="11419934" cy="1200329"/>
          </a:xfrm>
          <a:prstGeom prst="rect">
            <a:avLst/>
          </a:prstGeom>
          <a:noFill/>
        </p:spPr>
        <p:txBody>
          <a:bodyPr wrap="square">
            <a:spAutoFit/>
          </a:bodyPr>
          <a:lstStyle/>
          <a:p>
            <a:r>
              <a:rPr lang="en-US" dirty="0"/>
              <a:t>When the user makes any changes to the account details, the warning messages sent by the system appear instantly on the screen. The message is lost quickly without the opportunity to read warning messages. The duration of the warning message on the screen should be extended or warning messages should be displayed at the point of the error. The design of the warning message must be changed.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95015" y="2249360"/>
            <a:ext cx="11601969" cy="395673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3611194" y="2641850"/>
            <a:ext cx="4969609" cy="11857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3611194" y="2325293"/>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99C2295C-1072-512B-571D-6799DF5C6BB6}"/>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4</a:t>
            </a:r>
            <a:endParaRPr lang="en-GB" dirty="0"/>
          </a:p>
        </p:txBody>
      </p:sp>
      <p:sp>
        <p:nvSpPr>
          <p:cNvPr id="4" name="Oval 3">
            <a:extLst>
              <a:ext uri="{FF2B5EF4-FFF2-40B4-BE49-F238E27FC236}">
                <a16:creationId xmlns:a16="http://schemas.microsoft.com/office/drawing/2014/main" id="{4E4C4A8E-EA4F-1F0C-9289-12E58B4851C2}"/>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7</a:t>
            </a:r>
            <a:endParaRPr lang="en-GB" dirty="0"/>
          </a:p>
        </p:txBody>
      </p:sp>
      <p:sp>
        <p:nvSpPr>
          <p:cNvPr id="5" name="Oval 4">
            <a:extLst>
              <a:ext uri="{FF2B5EF4-FFF2-40B4-BE49-F238E27FC236}">
                <a16:creationId xmlns:a16="http://schemas.microsoft.com/office/drawing/2014/main" id="{59D0B975-6B91-5897-6C0E-56037DDC2CBB}"/>
              </a:ext>
            </a:extLst>
          </p:cNvPr>
          <p:cNvSpPr/>
          <p:nvPr/>
        </p:nvSpPr>
        <p:spPr>
          <a:xfrm>
            <a:off x="133305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12</a:t>
            </a:r>
            <a:endParaRPr lang="en-GB" dirty="0"/>
          </a:p>
        </p:txBody>
      </p:sp>
    </p:spTree>
    <p:extLst>
      <p:ext uri="{BB962C8B-B14F-4D97-AF65-F5344CB8AC3E}">
        <p14:creationId xmlns:p14="http://schemas.microsoft.com/office/powerpoint/2010/main" val="2695501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497457" y="620574"/>
            <a:ext cx="11197086" cy="923330"/>
          </a:xfrm>
          <a:prstGeom prst="rect">
            <a:avLst/>
          </a:prstGeom>
          <a:noFill/>
        </p:spPr>
        <p:txBody>
          <a:bodyPr wrap="square">
            <a:spAutoFit/>
          </a:bodyPr>
          <a:lstStyle/>
          <a:p>
            <a:r>
              <a:rPr lang="en-US" dirty="0"/>
              <a:t>When the user clicks the "e-mail preference" button from the buttons on  "account" page, there are no symptoms. When the "e-mail preference" button is active, it does not display any color changes or shape changes shown like the other buttons. The codes of this button must be corrected.</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04775" y="403609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11" name="Resim 10" descr="metin, ekran görüntüsü, ekran, kapat içeren bir resim&#10;&#10;Açıklama otomatik olarak oluşturuldu">
            <a:extLst>
              <a:ext uri="{FF2B5EF4-FFF2-40B4-BE49-F238E27FC236}">
                <a16:creationId xmlns:a16="http://schemas.microsoft.com/office/drawing/2014/main" id="{11EA6790-E25F-1F13-EC33-4185201DB447}"/>
              </a:ext>
            </a:extLst>
          </p:cNvPr>
          <p:cNvPicPr>
            <a:picLocks noChangeAspect="1"/>
          </p:cNvPicPr>
          <p:nvPr/>
        </p:nvPicPr>
        <p:blipFill>
          <a:blip r:embed="rId3"/>
          <a:stretch>
            <a:fillRect/>
          </a:stretch>
        </p:blipFill>
        <p:spPr>
          <a:xfrm>
            <a:off x="104775" y="1775860"/>
            <a:ext cx="11982450" cy="2028279"/>
          </a:xfrm>
          <a:prstGeom prst="rect">
            <a:avLst/>
          </a:prstGeom>
        </p:spPr>
      </p:pic>
      <p:sp>
        <p:nvSpPr>
          <p:cNvPr id="12" name="Dikdörtgen: Köşeleri Yuvarlatılmış 11">
            <a:extLst>
              <a:ext uri="{FF2B5EF4-FFF2-40B4-BE49-F238E27FC236}">
                <a16:creationId xmlns:a16="http://schemas.microsoft.com/office/drawing/2014/main" id="{109A6610-1CAB-18BA-703D-E87D05EEE04C}"/>
              </a:ext>
            </a:extLst>
          </p:cNvPr>
          <p:cNvSpPr/>
          <p:nvPr/>
        </p:nvSpPr>
        <p:spPr>
          <a:xfrm>
            <a:off x="6743699" y="3429013"/>
            <a:ext cx="1099149" cy="2000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etin kutusu 13">
            <a:extLst>
              <a:ext uri="{FF2B5EF4-FFF2-40B4-BE49-F238E27FC236}">
                <a16:creationId xmlns:a16="http://schemas.microsoft.com/office/drawing/2014/main" id="{870F82F8-40C8-8738-F205-4C713ABD1327}"/>
              </a:ext>
            </a:extLst>
          </p:cNvPr>
          <p:cNvSpPr txBox="1"/>
          <p:nvPr/>
        </p:nvSpPr>
        <p:spPr>
          <a:xfrm>
            <a:off x="6835553" y="3124172"/>
            <a:ext cx="915439" cy="369332"/>
          </a:xfrm>
          <a:prstGeom prst="rect">
            <a:avLst/>
          </a:prstGeom>
          <a:noFill/>
        </p:spPr>
        <p:txBody>
          <a:bodyPr wrap="square">
            <a:spAutoFit/>
          </a:bodyPr>
          <a:lstStyle/>
          <a:p>
            <a:r>
              <a:rPr lang="tr-TR" sz="1400" dirty="0">
                <a:solidFill>
                  <a:srgbClr val="FF0000"/>
                </a:solidFill>
              </a:rPr>
              <a:t>*Problem</a:t>
            </a:r>
            <a:r>
              <a:rPr lang="en-GB" dirty="0">
                <a:solidFill>
                  <a:srgbClr val="FF0000"/>
                </a:solidFill>
              </a:rPr>
              <a:t> </a:t>
            </a:r>
          </a:p>
        </p:txBody>
      </p:sp>
      <p:pic>
        <p:nvPicPr>
          <p:cNvPr id="17" name="Resim 16" descr="metin, ekran görüntüsü, ekran, kapat içeren bir resim&#10;&#10;Açıklama otomatik olarak oluşturuldu">
            <a:extLst>
              <a:ext uri="{FF2B5EF4-FFF2-40B4-BE49-F238E27FC236}">
                <a16:creationId xmlns:a16="http://schemas.microsoft.com/office/drawing/2014/main" id="{915B07E0-2F16-0097-7C20-CB9DB99A1A2B}"/>
              </a:ext>
            </a:extLst>
          </p:cNvPr>
          <p:cNvPicPr>
            <a:picLocks noChangeAspect="1"/>
          </p:cNvPicPr>
          <p:nvPr/>
        </p:nvPicPr>
        <p:blipFill>
          <a:blip r:embed="rId3"/>
          <a:stretch>
            <a:fillRect/>
          </a:stretch>
        </p:blipFill>
        <p:spPr>
          <a:xfrm>
            <a:off x="104775" y="4477589"/>
            <a:ext cx="11982450" cy="2028279"/>
          </a:xfrm>
          <a:prstGeom prst="rect">
            <a:avLst/>
          </a:prstGeom>
        </p:spPr>
      </p:pic>
      <p:sp>
        <p:nvSpPr>
          <p:cNvPr id="18" name="Dikdörtgen: Köşeleri Yuvarlatılmış 17">
            <a:extLst>
              <a:ext uri="{FF2B5EF4-FFF2-40B4-BE49-F238E27FC236}">
                <a16:creationId xmlns:a16="http://schemas.microsoft.com/office/drawing/2014/main" id="{4246271A-4487-6728-83C8-D294789BDC94}"/>
              </a:ext>
            </a:extLst>
          </p:cNvPr>
          <p:cNvSpPr/>
          <p:nvPr/>
        </p:nvSpPr>
        <p:spPr>
          <a:xfrm>
            <a:off x="6743699" y="6137470"/>
            <a:ext cx="1099149" cy="247650"/>
          </a:xfrm>
          <a:prstGeom prst="roundRect">
            <a:avLst>
              <a:gd name="adj" fmla="val 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D2A524FD-A34E-6EB4-F14E-C729D82983AD}"/>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14</a:t>
            </a:r>
            <a:endParaRPr lang="en-GB" dirty="0"/>
          </a:p>
        </p:txBody>
      </p:sp>
    </p:spTree>
    <p:extLst>
      <p:ext uri="{BB962C8B-B14F-4D97-AF65-F5344CB8AC3E}">
        <p14:creationId xmlns:p14="http://schemas.microsoft.com/office/powerpoint/2010/main" val="811352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6504" y="237246"/>
            <a:ext cx="11498990" cy="1200329"/>
          </a:xfrm>
          <a:prstGeom prst="rect">
            <a:avLst/>
          </a:prstGeom>
          <a:noFill/>
        </p:spPr>
        <p:txBody>
          <a:bodyPr wrap="square">
            <a:spAutoFit/>
          </a:bodyPr>
          <a:lstStyle/>
          <a:p>
            <a:r>
              <a:rPr lang="en-US" dirty="0"/>
              <a:t>The "Sign Out" button on the "account" page is incorrectly designed as color, format and location. This button is very similar to the buttons on the side as color, format and location. This can cause the user to think of this button as other buttons and confuse the user. Because, when the user clicks on this button, a new page does not open like when you click on other buttons, the system log out of your account.</a:t>
            </a:r>
            <a:r>
              <a:rPr lang="tr-TR" dirty="0"/>
              <a:t> </a:t>
            </a:r>
            <a:r>
              <a:rPr lang="en-US" dirty="0"/>
              <a:t>The design and position of the Sign-Out button must be changed.</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04775" y="403609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11" name="Resim 10">
            <a:extLst>
              <a:ext uri="{FF2B5EF4-FFF2-40B4-BE49-F238E27FC236}">
                <a16:creationId xmlns:a16="http://schemas.microsoft.com/office/drawing/2014/main" id="{11EA6790-E25F-1F13-EC33-4185201DB447}"/>
              </a:ext>
            </a:extLst>
          </p:cNvPr>
          <p:cNvPicPr>
            <a:picLocks noChangeAspect="1"/>
          </p:cNvPicPr>
          <p:nvPr/>
        </p:nvPicPr>
        <p:blipFill>
          <a:blip r:embed="rId3"/>
          <a:srcRect/>
          <a:stretch/>
        </p:blipFill>
        <p:spPr>
          <a:xfrm>
            <a:off x="195552" y="1775860"/>
            <a:ext cx="11800895" cy="2028279"/>
          </a:xfrm>
          <a:prstGeom prst="rect">
            <a:avLst/>
          </a:prstGeom>
        </p:spPr>
      </p:pic>
      <p:sp>
        <p:nvSpPr>
          <p:cNvPr id="12" name="Dikdörtgen: Köşeleri Yuvarlatılmış 11">
            <a:extLst>
              <a:ext uri="{FF2B5EF4-FFF2-40B4-BE49-F238E27FC236}">
                <a16:creationId xmlns:a16="http://schemas.microsoft.com/office/drawing/2014/main" id="{109A6610-1CAB-18BA-703D-E87D05EEE04C}"/>
              </a:ext>
            </a:extLst>
          </p:cNvPr>
          <p:cNvSpPr/>
          <p:nvPr/>
        </p:nvSpPr>
        <p:spPr>
          <a:xfrm>
            <a:off x="8848724" y="3444978"/>
            <a:ext cx="704851" cy="1753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etin kutusu 13">
            <a:extLst>
              <a:ext uri="{FF2B5EF4-FFF2-40B4-BE49-F238E27FC236}">
                <a16:creationId xmlns:a16="http://schemas.microsoft.com/office/drawing/2014/main" id="{870F82F8-40C8-8738-F205-4C713ABD1327}"/>
              </a:ext>
            </a:extLst>
          </p:cNvPr>
          <p:cNvSpPr txBox="1"/>
          <p:nvPr/>
        </p:nvSpPr>
        <p:spPr>
          <a:xfrm>
            <a:off x="8750078" y="3159694"/>
            <a:ext cx="915439" cy="369332"/>
          </a:xfrm>
          <a:prstGeom prst="rect">
            <a:avLst/>
          </a:prstGeom>
          <a:noFill/>
        </p:spPr>
        <p:txBody>
          <a:bodyPr wrap="square">
            <a:spAutoFit/>
          </a:bodyPr>
          <a:lstStyle/>
          <a:p>
            <a:r>
              <a:rPr lang="tr-TR" sz="1400" dirty="0">
                <a:solidFill>
                  <a:srgbClr val="FF0000"/>
                </a:solidFill>
              </a:rPr>
              <a:t>*Problem</a:t>
            </a:r>
            <a:r>
              <a:rPr lang="en-GB" dirty="0">
                <a:solidFill>
                  <a:srgbClr val="FF0000"/>
                </a:solidFill>
              </a:rPr>
              <a:t> </a:t>
            </a:r>
          </a:p>
        </p:txBody>
      </p:sp>
      <p:pic>
        <p:nvPicPr>
          <p:cNvPr id="17" name="Resim 16">
            <a:extLst>
              <a:ext uri="{FF2B5EF4-FFF2-40B4-BE49-F238E27FC236}">
                <a16:creationId xmlns:a16="http://schemas.microsoft.com/office/drawing/2014/main" id="{915B07E0-2F16-0097-7C20-CB9DB99A1A2B}"/>
              </a:ext>
            </a:extLst>
          </p:cNvPr>
          <p:cNvPicPr>
            <a:picLocks noChangeAspect="1"/>
          </p:cNvPicPr>
          <p:nvPr/>
        </p:nvPicPr>
        <p:blipFill>
          <a:blip r:embed="rId4"/>
          <a:srcRect/>
          <a:stretch/>
        </p:blipFill>
        <p:spPr>
          <a:xfrm>
            <a:off x="104775" y="4480709"/>
            <a:ext cx="11982450" cy="2022038"/>
          </a:xfrm>
          <a:prstGeom prst="rect">
            <a:avLst/>
          </a:prstGeom>
        </p:spPr>
      </p:pic>
      <p:sp>
        <p:nvSpPr>
          <p:cNvPr id="18" name="Dikdörtgen: Köşeleri Yuvarlatılmış 17">
            <a:extLst>
              <a:ext uri="{FF2B5EF4-FFF2-40B4-BE49-F238E27FC236}">
                <a16:creationId xmlns:a16="http://schemas.microsoft.com/office/drawing/2014/main" id="{4246271A-4487-6728-83C8-D294789BDC94}"/>
              </a:ext>
            </a:extLst>
          </p:cNvPr>
          <p:cNvSpPr/>
          <p:nvPr/>
        </p:nvSpPr>
        <p:spPr>
          <a:xfrm>
            <a:off x="10086974" y="5367903"/>
            <a:ext cx="457201" cy="432822"/>
          </a:xfrm>
          <a:prstGeom prst="roundRect">
            <a:avLst>
              <a:gd name="adj" fmla="val 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Oval 1">
            <a:extLst>
              <a:ext uri="{FF2B5EF4-FFF2-40B4-BE49-F238E27FC236}">
                <a16:creationId xmlns:a16="http://schemas.microsoft.com/office/drawing/2014/main" id="{829CA17D-A39D-0073-7FB9-877EDA84456F}"/>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3</a:t>
            </a:r>
            <a:endParaRPr lang="en-GB" dirty="0"/>
          </a:p>
        </p:txBody>
      </p:sp>
      <p:sp>
        <p:nvSpPr>
          <p:cNvPr id="3" name="Oval 2">
            <a:extLst>
              <a:ext uri="{FF2B5EF4-FFF2-40B4-BE49-F238E27FC236}">
                <a16:creationId xmlns:a16="http://schemas.microsoft.com/office/drawing/2014/main" id="{2E93E3D1-4132-BB59-9B2E-A2C11D815CDB}"/>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11</a:t>
            </a:r>
            <a:endParaRPr lang="en-GB" dirty="0"/>
          </a:p>
        </p:txBody>
      </p:sp>
      <p:sp>
        <p:nvSpPr>
          <p:cNvPr id="4" name="Oval 3">
            <a:extLst>
              <a:ext uri="{FF2B5EF4-FFF2-40B4-BE49-F238E27FC236}">
                <a16:creationId xmlns:a16="http://schemas.microsoft.com/office/drawing/2014/main" id="{2C1552E4-06AD-E5C1-6950-F9E3E580A428}"/>
              </a:ext>
            </a:extLst>
          </p:cNvPr>
          <p:cNvSpPr/>
          <p:nvPr/>
        </p:nvSpPr>
        <p:spPr>
          <a:xfrm>
            <a:off x="133305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15</a:t>
            </a:r>
            <a:endParaRPr lang="en-GB" dirty="0"/>
          </a:p>
        </p:txBody>
      </p:sp>
    </p:spTree>
    <p:extLst>
      <p:ext uri="{BB962C8B-B14F-4D97-AF65-F5344CB8AC3E}">
        <p14:creationId xmlns:p14="http://schemas.microsoft.com/office/powerpoint/2010/main" val="1000491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3" name="Metin kutusu 22">
            <a:extLst>
              <a:ext uri="{FF2B5EF4-FFF2-40B4-BE49-F238E27FC236}">
                <a16:creationId xmlns:a16="http://schemas.microsoft.com/office/drawing/2014/main" id="{CCED0871-9101-71E7-AB89-0125367348A7}"/>
              </a:ext>
            </a:extLst>
          </p:cNvPr>
          <p:cNvSpPr txBox="1"/>
          <p:nvPr/>
        </p:nvSpPr>
        <p:spPr>
          <a:xfrm>
            <a:off x="823253" y="404074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4" name="Resim 3">
            <a:extLst>
              <a:ext uri="{FF2B5EF4-FFF2-40B4-BE49-F238E27FC236}">
                <a16:creationId xmlns:a16="http://schemas.microsoft.com/office/drawing/2014/main" id="{1B13C8A3-2016-1CD9-5771-61E1EE97D113}"/>
              </a:ext>
            </a:extLst>
          </p:cNvPr>
          <p:cNvPicPr>
            <a:picLocks noChangeAspect="1"/>
          </p:cNvPicPr>
          <p:nvPr/>
        </p:nvPicPr>
        <p:blipFill>
          <a:blip r:embed="rId3"/>
          <a:srcRect l="9441" r="9441"/>
          <a:stretch/>
        </p:blipFill>
        <p:spPr>
          <a:xfrm>
            <a:off x="823253" y="1627389"/>
            <a:ext cx="10545494" cy="2164396"/>
          </a:xfrm>
          <a:prstGeom prst="rect">
            <a:avLst/>
          </a:prstGeom>
        </p:spPr>
      </p:pic>
      <p:sp>
        <p:nvSpPr>
          <p:cNvPr id="10" name="Dikdörtgen: Köşeleri Yuvarlatılmış 9">
            <a:extLst>
              <a:ext uri="{FF2B5EF4-FFF2-40B4-BE49-F238E27FC236}">
                <a16:creationId xmlns:a16="http://schemas.microsoft.com/office/drawing/2014/main" id="{9D5B9485-6ADE-1EFB-EE2A-D6834A5EF297}"/>
              </a:ext>
            </a:extLst>
          </p:cNvPr>
          <p:cNvSpPr/>
          <p:nvPr/>
        </p:nvSpPr>
        <p:spPr>
          <a:xfrm>
            <a:off x="1590999" y="3122617"/>
            <a:ext cx="217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etin kutusu 10">
            <a:extLst>
              <a:ext uri="{FF2B5EF4-FFF2-40B4-BE49-F238E27FC236}">
                <a16:creationId xmlns:a16="http://schemas.microsoft.com/office/drawing/2014/main" id="{0A1A49D8-B8F3-E16C-9617-02D9BF4C5C00}"/>
              </a:ext>
            </a:extLst>
          </p:cNvPr>
          <p:cNvSpPr txBox="1"/>
          <p:nvPr/>
        </p:nvSpPr>
        <p:spPr>
          <a:xfrm>
            <a:off x="1469883" y="2853024"/>
            <a:ext cx="915387" cy="369332"/>
          </a:xfrm>
          <a:prstGeom prst="rect">
            <a:avLst/>
          </a:prstGeom>
          <a:noFill/>
        </p:spPr>
        <p:txBody>
          <a:bodyPr wrap="square">
            <a:spAutoFit/>
          </a:bodyPr>
          <a:lstStyle/>
          <a:p>
            <a:r>
              <a:rPr lang="tr-TR" dirty="0">
                <a:solidFill>
                  <a:srgbClr val="FF0000"/>
                </a:solidFill>
              </a:rPr>
              <a:t>*</a:t>
            </a:r>
            <a:r>
              <a:rPr lang="tr-TR" sz="1200" dirty="0">
                <a:solidFill>
                  <a:srgbClr val="FF0000"/>
                </a:solidFill>
              </a:rPr>
              <a:t>Problem</a:t>
            </a:r>
            <a:r>
              <a:rPr lang="en-GB" dirty="0">
                <a:solidFill>
                  <a:srgbClr val="FF0000"/>
                </a:solidFill>
              </a:rPr>
              <a:t> </a:t>
            </a:r>
          </a:p>
        </p:txBody>
      </p:sp>
      <p:sp>
        <p:nvSpPr>
          <p:cNvPr id="3" name="Metin kutusu 2">
            <a:extLst>
              <a:ext uri="{FF2B5EF4-FFF2-40B4-BE49-F238E27FC236}">
                <a16:creationId xmlns:a16="http://schemas.microsoft.com/office/drawing/2014/main" id="{164C95E9-7DAD-74A8-889E-8E10187C4285}"/>
              </a:ext>
            </a:extLst>
          </p:cNvPr>
          <p:cNvSpPr txBox="1"/>
          <p:nvPr/>
        </p:nvSpPr>
        <p:spPr>
          <a:xfrm>
            <a:off x="600075" y="283527"/>
            <a:ext cx="10991850" cy="923330"/>
          </a:xfrm>
          <a:prstGeom prst="rect">
            <a:avLst/>
          </a:prstGeom>
          <a:noFill/>
        </p:spPr>
        <p:txBody>
          <a:bodyPr wrap="square">
            <a:spAutoFit/>
          </a:bodyPr>
          <a:lstStyle/>
          <a:p>
            <a:r>
              <a:rPr lang="en-GB" dirty="0"/>
              <a:t>Although the user does not have any </a:t>
            </a:r>
            <a:r>
              <a:rPr lang="en-GB" dirty="0" err="1"/>
              <a:t>vip</a:t>
            </a:r>
            <a:r>
              <a:rPr lang="en-GB" dirty="0"/>
              <a:t> membership in the system, there is the phrase "FANDANGOVIP" in the upper left of the account page. This confuses the user and makes the user think she/he is a </a:t>
            </a:r>
            <a:r>
              <a:rPr lang="en-GB" dirty="0" err="1"/>
              <a:t>vip</a:t>
            </a:r>
            <a:r>
              <a:rPr lang="en-GB" dirty="0"/>
              <a:t> member. Only </a:t>
            </a:r>
            <a:r>
              <a:rPr lang="en-GB" dirty="0" err="1"/>
              <a:t>vip</a:t>
            </a:r>
            <a:r>
              <a:rPr lang="en-GB" dirty="0"/>
              <a:t> members should have the word "FANDANGOVIP" on their account page.</a:t>
            </a:r>
          </a:p>
        </p:txBody>
      </p:sp>
      <p:pic>
        <p:nvPicPr>
          <p:cNvPr id="5" name="Resim 4">
            <a:extLst>
              <a:ext uri="{FF2B5EF4-FFF2-40B4-BE49-F238E27FC236}">
                <a16:creationId xmlns:a16="http://schemas.microsoft.com/office/drawing/2014/main" id="{0419491E-9DD6-7887-3820-194DC508C9B0}"/>
              </a:ext>
            </a:extLst>
          </p:cNvPr>
          <p:cNvPicPr>
            <a:picLocks noChangeAspect="1"/>
          </p:cNvPicPr>
          <p:nvPr/>
        </p:nvPicPr>
        <p:blipFill>
          <a:blip r:embed="rId3"/>
          <a:srcRect l="9441" r="9441"/>
          <a:stretch/>
        </p:blipFill>
        <p:spPr>
          <a:xfrm>
            <a:off x="823253" y="4410077"/>
            <a:ext cx="10545494" cy="2164396"/>
          </a:xfrm>
          <a:prstGeom prst="rect">
            <a:avLst/>
          </a:prstGeom>
        </p:spPr>
      </p:pic>
      <p:sp>
        <p:nvSpPr>
          <p:cNvPr id="7" name="Dikdörtgen 6">
            <a:extLst>
              <a:ext uri="{FF2B5EF4-FFF2-40B4-BE49-F238E27FC236}">
                <a16:creationId xmlns:a16="http://schemas.microsoft.com/office/drawing/2014/main" id="{C43CF62C-5448-6D3E-2119-6E30733EC4C6}"/>
              </a:ext>
            </a:extLst>
          </p:cNvPr>
          <p:cNvSpPr/>
          <p:nvPr/>
        </p:nvSpPr>
        <p:spPr>
          <a:xfrm>
            <a:off x="1590999" y="5943600"/>
            <a:ext cx="2171376" cy="275788"/>
          </a:xfrm>
          <a:prstGeom prst="rect">
            <a:avLst/>
          </a:prstGeom>
          <a:solidFill>
            <a:srgbClr val="360003"/>
          </a:solidFill>
          <a:ln>
            <a:solidFill>
              <a:srgbClr val="38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422598E5-51D6-D544-D368-72EE3F9370D2}"/>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Tree>
    <p:extLst>
      <p:ext uri="{BB962C8B-B14F-4D97-AF65-F5344CB8AC3E}">
        <p14:creationId xmlns:p14="http://schemas.microsoft.com/office/powerpoint/2010/main" val="1456926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445069" y="483101"/>
            <a:ext cx="11301861" cy="923330"/>
          </a:xfrm>
          <a:prstGeom prst="rect">
            <a:avLst/>
          </a:prstGeom>
          <a:noFill/>
        </p:spPr>
        <p:txBody>
          <a:bodyPr wrap="square">
            <a:spAutoFit/>
          </a:bodyPr>
          <a:lstStyle/>
          <a:p>
            <a:r>
              <a:rPr lang="en-US" dirty="0"/>
              <a:t>There is no message to inform the user when there is no content in the "My Insider Perks" section. This situation causes the user to think that the information is loaded and wait longer than necessary. The user is informed when there is no content in other parts of the website. Messages informing the user should be added for the "My Insider Perks" section.</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451912" y="4838700"/>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4" name="Resim 3" descr="metin içeren bir resim&#10;&#10;Açıklama otomatik olarak oluşturuldu">
            <a:extLst>
              <a:ext uri="{FF2B5EF4-FFF2-40B4-BE49-F238E27FC236}">
                <a16:creationId xmlns:a16="http://schemas.microsoft.com/office/drawing/2014/main" id="{D33CCF02-73DC-FD52-5A0E-501675D575BA}"/>
              </a:ext>
            </a:extLst>
          </p:cNvPr>
          <p:cNvPicPr>
            <a:picLocks noChangeAspect="1"/>
          </p:cNvPicPr>
          <p:nvPr/>
        </p:nvPicPr>
        <p:blipFill rotWithShape="1">
          <a:blip r:embed="rId3"/>
          <a:srcRect b="11661"/>
          <a:stretch/>
        </p:blipFill>
        <p:spPr>
          <a:xfrm>
            <a:off x="1451913" y="1556688"/>
            <a:ext cx="9288171" cy="3282012"/>
          </a:xfrm>
          <a:prstGeom prst="rect">
            <a:avLst/>
          </a:prstGeom>
        </p:spPr>
      </p:pic>
      <p:sp>
        <p:nvSpPr>
          <p:cNvPr id="8" name="Dikdörtgen: Köşeleri Yuvarlatılmış 7">
            <a:extLst>
              <a:ext uri="{FF2B5EF4-FFF2-40B4-BE49-F238E27FC236}">
                <a16:creationId xmlns:a16="http://schemas.microsoft.com/office/drawing/2014/main" id="{046DA5EA-82F3-9B67-A263-7172141A4567}"/>
              </a:ext>
            </a:extLst>
          </p:cNvPr>
          <p:cNvSpPr/>
          <p:nvPr/>
        </p:nvSpPr>
        <p:spPr>
          <a:xfrm>
            <a:off x="1451912" y="2294570"/>
            <a:ext cx="9288171" cy="586265"/>
          </a:xfrm>
          <a:prstGeom prst="roundRect">
            <a:avLst>
              <a:gd name="adj" fmla="val 974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etin kutusu 8">
            <a:extLst>
              <a:ext uri="{FF2B5EF4-FFF2-40B4-BE49-F238E27FC236}">
                <a16:creationId xmlns:a16="http://schemas.microsoft.com/office/drawing/2014/main" id="{A0B8DC7B-40A3-C6E3-3F0C-A828FFBF753E}"/>
              </a:ext>
            </a:extLst>
          </p:cNvPr>
          <p:cNvSpPr txBox="1"/>
          <p:nvPr/>
        </p:nvSpPr>
        <p:spPr>
          <a:xfrm>
            <a:off x="1451911" y="2828362"/>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pic>
        <p:nvPicPr>
          <p:cNvPr id="11" name="Resim 10" descr="metin içeren bir resim&#10;&#10;Açıklama otomatik olarak oluşturuldu">
            <a:extLst>
              <a:ext uri="{FF2B5EF4-FFF2-40B4-BE49-F238E27FC236}">
                <a16:creationId xmlns:a16="http://schemas.microsoft.com/office/drawing/2014/main" id="{49BEABAF-1909-844B-BE53-9F43DDC20BF5}"/>
              </a:ext>
            </a:extLst>
          </p:cNvPr>
          <p:cNvPicPr>
            <a:picLocks noChangeAspect="1"/>
          </p:cNvPicPr>
          <p:nvPr/>
        </p:nvPicPr>
        <p:blipFill rotWithShape="1">
          <a:blip r:embed="rId4"/>
          <a:srcRect b="65234"/>
          <a:stretch/>
        </p:blipFill>
        <p:spPr>
          <a:xfrm>
            <a:off x="1865370" y="5229311"/>
            <a:ext cx="8461253" cy="1176643"/>
          </a:xfrm>
          <a:prstGeom prst="rect">
            <a:avLst/>
          </a:prstGeom>
        </p:spPr>
      </p:pic>
      <p:sp>
        <p:nvSpPr>
          <p:cNvPr id="2" name="Oval 1">
            <a:extLst>
              <a:ext uri="{FF2B5EF4-FFF2-40B4-BE49-F238E27FC236}">
                <a16:creationId xmlns:a16="http://schemas.microsoft.com/office/drawing/2014/main" id="{CC2F33A5-35EE-9CB0-0DBE-FCDBCB59A1AA}"/>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17</a:t>
            </a:r>
            <a:endParaRPr lang="en-GB" dirty="0"/>
          </a:p>
        </p:txBody>
      </p:sp>
    </p:spTree>
    <p:extLst>
      <p:ext uri="{BB962C8B-B14F-4D97-AF65-F5344CB8AC3E}">
        <p14:creationId xmlns:p14="http://schemas.microsoft.com/office/powerpoint/2010/main" val="1097510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35531" y="499235"/>
            <a:ext cx="11520936" cy="646331"/>
          </a:xfrm>
          <a:prstGeom prst="rect">
            <a:avLst/>
          </a:prstGeom>
          <a:noFill/>
        </p:spPr>
        <p:txBody>
          <a:bodyPr wrap="square">
            <a:spAutoFit/>
          </a:bodyPr>
          <a:lstStyle/>
          <a:p>
            <a:r>
              <a:rPr lang="en-US" dirty="0"/>
              <a:t>Although the "Insider Perks" and "Purchase History" pages are different pages, they are the same in content. This is a situation that can disturb the user. The contents of these pages should be corrected.</a:t>
            </a:r>
            <a:endParaRPr lang="en-GB" dirty="0"/>
          </a:p>
        </p:txBody>
      </p:sp>
      <p:pic>
        <p:nvPicPr>
          <p:cNvPr id="4" name="Resim 3">
            <a:extLst>
              <a:ext uri="{FF2B5EF4-FFF2-40B4-BE49-F238E27FC236}">
                <a16:creationId xmlns:a16="http://schemas.microsoft.com/office/drawing/2014/main" id="{42C8F761-2333-F5B6-99C5-44B626176CD3}"/>
              </a:ext>
            </a:extLst>
          </p:cNvPr>
          <p:cNvPicPr>
            <a:picLocks noChangeAspect="1"/>
          </p:cNvPicPr>
          <p:nvPr/>
        </p:nvPicPr>
        <p:blipFill>
          <a:blip r:embed="rId3"/>
          <a:stretch>
            <a:fillRect/>
          </a:stretch>
        </p:blipFill>
        <p:spPr>
          <a:xfrm>
            <a:off x="585786" y="1305807"/>
            <a:ext cx="11020425" cy="5052958"/>
          </a:xfrm>
          <a:prstGeom prst="rect">
            <a:avLst/>
          </a:prstGeom>
        </p:spPr>
      </p:pic>
      <p:sp>
        <p:nvSpPr>
          <p:cNvPr id="8" name="Dikdörtgen: Köşeleri Yuvarlatılmış 7">
            <a:extLst>
              <a:ext uri="{FF2B5EF4-FFF2-40B4-BE49-F238E27FC236}">
                <a16:creationId xmlns:a16="http://schemas.microsoft.com/office/drawing/2014/main" id="{C00B1320-1945-817E-1653-3F4FFB6CF12F}"/>
              </a:ext>
            </a:extLst>
          </p:cNvPr>
          <p:cNvSpPr/>
          <p:nvPr/>
        </p:nvSpPr>
        <p:spPr>
          <a:xfrm>
            <a:off x="3871263" y="2818445"/>
            <a:ext cx="795988" cy="296230"/>
          </a:xfrm>
          <a:prstGeom prst="roundRect">
            <a:avLst>
              <a:gd name="adj" fmla="val 974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ikdörtgen: Köşeleri Yuvarlatılmış 8">
            <a:extLst>
              <a:ext uri="{FF2B5EF4-FFF2-40B4-BE49-F238E27FC236}">
                <a16:creationId xmlns:a16="http://schemas.microsoft.com/office/drawing/2014/main" id="{92FC3864-FD51-38C9-8F6F-3B9E488299BD}"/>
              </a:ext>
            </a:extLst>
          </p:cNvPr>
          <p:cNvSpPr/>
          <p:nvPr/>
        </p:nvSpPr>
        <p:spPr>
          <a:xfrm>
            <a:off x="4718990" y="2818445"/>
            <a:ext cx="881712" cy="296230"/>
          </a:xfrm>
          <a:prstGeom prst="roundRect">
            <a:avLst>
              <a:gd name="adj" fmla="val 974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etin kutusu 9">
            <a:extLst>
              <a:ext uri="{FF2B5EF4-FFF2-40B4-BE49-F238E27FC236}">
                <a16:creationId xmlns:a16="http://schemas.microsoft.com/office/drawing/2014/main" id="{D08715E2-28CD-315A-BC87-E97ADCEF8776}"/>
              </a:ext>
            </a:extLst>
          </p:cNvPr>
          <p:cNvSpPr txBox="1"/>
          <p:nvPr/>
        </p:nvSpPr>
        <p:spPr>
          <a:xfrm>
            <a:off x="4244459" y="2473538"/>
            <a:ext cx="915387" cy="369332"/>
          </a:xfrm>
          <a:prstGeom prst="rect">
            <a:avLst/>
          </a:prstGeom>
          <a:noFill/>
        </p:spPr>
        <p:txBody>
          <a:bodyPr wrap="square">
            <a:spAutoFit/>
          </a:bodyPr>
          <a:lstStyle/>
          <a:p>
            <a:r>
              <a:rPr lang="tr-TR" dirty="0">
                <a:solidFill>
                  <a:srgbClr val="FF0000"/>
                </a:solidFill>
              </a:rPr>
              <a:t>*</a:t>
            </a:r>
            <a:r>
              <a:rPr lang="tr-TR" sz="1200"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7950831C-6F4F-B68F-8642-6B4EA489185E}"/>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Tree>
    <p:extLst>
      <p:ext uri="{BB962C8B-B14F-4D97-AF65-F5344CB8AC3E}">
        <p14:creationId xmlns:p14="http://schemas.microsoft.com/office/powerpoint/2010/main" val="3059508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953DB5D-0A37-4498-852C-604ADD855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959" y="-1"/>
            <a:ext cx="4670042"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52B46D5E-7F74-4741-9FF9-3E105C957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12234" y="-512235"/>
            <a:ext cx="6858001" cy="7882470"/>
          </a:xfrm>
          <a:custGeom>
            <a:avLst/>
            <a:gdLst>
              <a:gd name="connsiteX0" fmla="*/ 0 w 6858001"/>
              <a:gd name="connsiteY0" fmla="*/ 0 h 7882470"/>
              <a:gd name="connsiteX1" fmla="*/ 0 w 6858001"/>
              <a:gd name="connsiteY1" fmla="*/ 1067477 h 7882470"/>
              <a:gd name="connsiteX2" fmla="*/ 0 w 6858001"/>
              <a:gd name="connsiteY2" fmla="*/ 2201779 h 7882470"/>
              <a:gd name="connsiteX3" fmla="*/ 0 w 6858001"/>
              <a:gd name="connsiteY3" fmla="*/ 7552944 h 7882470"/>
              <a:gd name="connsiteX4" fmla="*/ 1 w 6858001"/>
              <a:gd name="connsiteY4" fmla="*/ 7552944 h 7882470"/>
              <a:gd name="connsiteX5" fmla="*/ 1 w 6858001"/>
              <a:gd name="connsiteY5" fmla="*/ 7584020 h 7882470"/>
              <a:gd name="connsiteX6" fmla="*/ 1228295 w 6858001"/>
              <a:gd name="connsiteY6" fmla="*/ 7584020 h 7882470"/>
              <a:gd name="connsiteX7" fmla="*/ 1609295 w 6858001"/>
              <a:gd name="connsiteY7" fmla="*/ 7869770 h 7882470"/>
              <a:gd name="connsiteX8" fmla="*/ 1617762 w 6858001"/>
              <a:gd name="connsiteY8" fmla="*/ 7872945 h 7882470"/>
              <a:gd name="connsiteX9" fmla="*/ 1630461 w 6858001"/>
              <a:gd name="connsiteY9" fmla="*/ 7877708 h 7882470"/>
              <a:gd name="connsiteX10" fmla="*/ 1643162 w 6858001"/>
              <a:gd name="connsiteY10" fmla="*/ 7882470 h 7882470"/>
              <a:gd name="connsiteX11" fmla="*/ 1653745 w 6858001"/>
              <a:gd name="connsiteY11" fmla="*/ 7882470 h 7882470"/>
              <a:gd name="connsiteX12" fmla="*/ 1666445 w 6858001"/>
              <a:gd name="connsiteY12" fmla="*/ 7882470 h 7882470"/>
              <a:gd name="connsiteX13" fmla="*/ 1677028 w 6858001"/>
              <a:gd name="connsiteY13" fmla="*/ 7877708 h 7882470"/>
              <a:gd name="connsiteX14" fmla="*/ 1689728 w 6858001"/>
              <a:gd name="connsiteY14" fmla="*/ 7872945 h 7882470"/>
              <a:gd name="connsiteX15" fmla="*/ 1698195 w 6858001"/>
              <a:gd name="connsiteY15" fmla="*/ 7869770 h 7882470"/>
              <a:gd name="connsiteX16" fmla="*/ 2079195 w 6858001"/>
              <a:gd name="connsiteY16" fmla="*/ 7584020 h 7882470"/>
              <a:gd name="connsiteX17" fmla="*/ 6858001 w 6858001"/>
              <a:gd name="connsiteY17" fmla="*/ 7584020 h 7882470"/>
              <a:gd name="connsiteX18" fmla="*/ 6858001 w 6858001"/>
              <a:gd name="connsiteY18" fmla="*/ 5696482 h 7882470"/>
              <a:gd name="connsiteX19" fmla="*/ 6858000 w 6858001"/>
              <a:gd name="connsiteY19" fmla="*/ 5696482 h 7882470"/>
              <a:gd name="connsiteX20" fmla="*/ 6858000 w 6858001"/>
              <a:gd name="connsiteY20" fmla="*/ 2201779 h 7882470"/>
              <a:gd name="connsiteX21" fmla="*/ 6858000 w 6858001"/>
              <a:gd name="connsiteY21" fmla="*/ 1067477 h 7882470"/>
              <a:gd name="connsiteX22" fmla="*/ 6858000 w 6858001"/>
              <a:gd name="connsiteY22" fmla="*/ 0 h 788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1" h="7882470">
                <a:moveTo>
                  <a:pt x="0" y="0"/>
                </a:moveTo>
                <a:lnTo>
                  <a:pt x="0" y="1067477"/>
                </a:lnTo>
                <a:lnTo>
                  <a:pt x="0" y="2201779"/>
                </a:lnTo>
                <a:lnTo>
                  <a:pt x="0" y="7552944"/>
                </a:lnTo>
                <a:lnTo>
                  <a:pt x="1" y="7552944"/>
                </a:lnTo>
                <a:lnTo>
                  <a:pt x="1" y="7584020"/>
                </a:lnTo>
                <a:lnTo>
                  <a:pt x="1228295" y="7584020"/>
                </a:lnTo>
                <a:lnTo>
                  <a:pt x="1609295" y="7869770"/>
                </a:lnTo>
                <a:lnTo>
                  <a:pt x="1617762" y="7872945"/>
                </a:lnTo>
                <a:lnTo>
                  <a:pt x="1630461" y="7877708"/>
                </a:lnTo>
                <a:lnTo>
                  <a:pt x="1643162" y="7882470"/>
                </a:lnTo>
                <a:lnTo>
                  <a:pt x="1653745" y="7882470"/>
                </a:lnTo>
                <a:lnTo>
                  <a:pt x="1666445" y="7882470"/>
                </a:lnTo>
                <a:lnTo>
                  <a:pt x="1677028" y="7877708"/>
                </a:lnTo>
                <a:lnTo>
                  <a:pt x="1689728" y="7872945"/>
                </a:lnTo>
                <a:lnTo>
                  <a:pt x="1698195" y="7869770"/>
                </a:lnTo>
                <a:lnTo>
                  <a:pt x="2079195" y="7584020"/>
                </a:lnTo>
                <a:lnTo>
                  <a:pt x="6858001" y="7584020"/>
                </a:lnTo>
                <a:lnTo>
                  <a:pt x="6858001" y="5696482"/>
                </a:lnTo>
                <a:lnTo>
                  <a:pt x="6858000" y="5696482"/>
                </a:lnTo>
                <a:lnTo>
                  <a:pt x="6858000" y="2201779"/>
                </a:lnTo>
                <a:lnTo>
                  <a:pt x="6858000" y="1067477"/>
                </a:lnTo>
                <a:lnTo>
                  <a:pt x="6858000" y="0"/>
                </a:lnTo>
                <a:close/>
              </a:path>
            </a:pathLst>
          </a:custGeom>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Başlık 3">
            <a:extLst>
              <a:ext uri="{FF2B5EF4-FFF2-40B4-BE49-F238E27FC236}">
                <a16:creationId xmlns:a16="http://schemas.microsoft.com/office/drawing/2014/main" id="{14BD2431-5368-BEAE-48A1-2B6F2DB75442}"/>
              </a:ext>
            </a:extLst>
          </p:cNvPr>
          <p:cNvSpPr>
            <a:spLocks noGrp="1"/>
          </p:cNvSpPr>
          <p:nvPr>
            <p:ph type="title"/>
          </p:nvPr>
        </p:nvSpPr>
        <p:spPr>
          <a:xfrm>
            <a:off x="832777" y="885717"/>
            <a:ext cx="5944308" cy="1559412"/>
          </a:xfrm>
        </p:spPr>
        <p:txBody>
          <a:bodyPr vert="horz" lIns="91440" tIns="45720" rIns="91440" bIns="45720" rtlCol="0" anchor="ctr">
            <a:normAutofit/>
          </a:bodyPr>
          <a:lstStyle/>
          <a:p>
            <a:r>
              <a:rPr lang="tr-TR" sz="2000" kern="1200" dirty="0">
                <a:solidFill>
                  <a:schemeClr val="tx1"/>
                </a:solidFill>
                <a:latin typeface="+mj-lt"/>
                <a:ea typeface="+mj-ea"/>
                <a:cs typeface="+mj-cs"/>
              </a:rPr>
              <a:t>1.</a:t>
            </a:r>
            <a:r>
              <a:rPr lang="en-US" sz="4400" kern="1200" dirty="0">
                <a:solidFill>
                  <a:schemeClr val="tx1"/>
                </a:solidFill>
                <a:latin typeface="+mj-lt"/>
                <a:ea typeface="+mj-ea"/>
                <a:cs typeface="+mj-cs"/>
              </a:rPr>
              <a:t>TEAM STRUCTURE</a:t>
            </a:r>
          </a:p>
        </p:txBody>
      </p:sp>
      <p:sp>
        <p:nvSpPr>
          <p:cNvPr id="11" name="İçerik Yer Tutucusu 10">
            <a:extLst>
              <a:ext uri="{FF2B5EF4-FFF2-40B4-BE49-F238E27FC236}">
                <a16:creationId xmlns:a16="http://schemas.microsoft.com/office/drawing/2014/main" id="{7041F48D-F184-4F9F-B5AC-F127F0898F39}"/>
              </a:ext>
            </a:extLst>
          </p:cNvPr>
          <p:cNvSpPr>
            <a:spLocks noGrp="1"/>
          </p:cNvSpPr>
          <p:nvPr>
            <p:ph sz="quarter" idx="13"/>
          </p:nvPr>
        </p:nvSpPr>
        <p:spPr>
          <a:xfrm>
            <a:off x="852985" y="2700810"/>
            <a:ext cx="5924099" cy="3271473"/>
          </a:xfrm>
        </p:spPr>
        <p:txBody>
          <a:bodyPr vert="horz" lIns="91440" tIns="45720" rIns="91440" bIns="45720" rtlCol="0">
            <a:normAutofit/>
          </a:bodyPr>
          <a:lstStyle/>
          <a:p>
            <a:pPr indent="-228600">
              <a:buFont typeface="Arial" panose="020B0604020202020204" pitchFamily="34" charset="0"/>
              <a:buChar char="•"/>
            </a:pPr>
            <a:r>
              <a:rPr lang="en-US" sz="1300" b="1" i="0" cap="all" dirty="0">
                <a:effectLst/>
              </a:rPr>
              <a:t>PAUL YANOVER</a:t>
            </a:r>
            <a:r>
              <a:rPr lang="en-US" sz="1300" b="0" i="0" cap="all" dirty="0">
                <a:effectLst/>
              </a:rPr>
              <a:t>-PRESIDENT FANDANGO</a:t>
            </a:r>
          </a:p>
          <a:p>
            <a:pPr indent="-228600">
              <a:buFont typeface="Arial" panose="020B0604020202020204" pitchFamily="34" charset="0"/>
              <a:buChar char="•"/>
            </a:pPr>
            <a:r>
              <a:rPr lang="en-US" sz="1300" b="1" i="0" cap="all" dirty="0">
                <a:effectLst/>
              </a:rPr>
              <a:t>KEVIN SHEPELA</a:t>
            </a:r>
            <a:r>
              <a:rPr lang="en-US" sz="1300" b="0" i="0" cap="all" dirty="0">
                <a:effectLst/>
              </a:rPr>
              <a:t>-EXECUTIVE VICE PRESIDENT, CHIEF COMMERCIAL OFFICER</a:t>
            </a:r>
          </a:p>
          <a:p>
            <a:pPr indent="-228600">
              <a:buFont typeface="Arial" panose="020B0604020202020204" pitchFamily="34" charset="0"/>
              <a:buChar char="•"/>
            </a:pPr>
            <a:r>
              <a:rPr lang="en-US" sz="1300" b="1" i="0" cap="all" dirty="0">
                <a:effectLst/>
              </a:rPr>
              <a:t>DANA BENSON</a:t>
            </a:r>
            <a:r>
              <a:rPr lang="en-US" sz="1300" b="0" i="0" cap="all" dirty="0">
                <a:effectLst/>
              </a:rPr>
              <a:t>-SENIOR VICE PRESIDENT, COMMUNICATIONS</a:t>
            </a:r>
          </a:p>
          <a:p>
            <a:pPr indent="-228600">
              <a:buFont typeface="Arial" panose="020B0604020202020204" pitchFamily="34" charset="0"/>
              <a:buChar char="•"/>
            </a:pPr>
            <a:r>
              <a:rPr lang="en-US" sz="1300" b="1" i="0" cap="all" dirty="0">
                <a:effectLst/>
              </a:rPr>
              <a:t>ERIC BLACK</a:t>
            </a:r>
            <a:r>
              <a:rPr lang="en-US" sz="1300" b="0" i="0" cap="all" dirty="0">
                <a:effectLst/>
              </a:rPr>
              <a:t>-SENIOR VICE PRESIDENT, TECHNOLOGY</a:t>
            </a:r>
          </a:p>
          <a:p>
            <a:pPr indent="-228600">
              <a:buFont typeface="Arial" panose="020B0604020202020204" pitchFamily="34" charset="0"/>
              <a:buChar char="•"/>
            </a:pPr>
            <a:r>
              <a:rPr lang="en-US" sz="1300" b="1" i="0" cap="all" dirty="0">
                <a:effectLst/>
              </a:rPr>
              <a:t>JASON DAVIS</a:t>
            </a:r>
            <a:r>
              <a:rPr lang="en-US" sz="1300" b="0" i="0" cap="all" dirty="0">
                <a:effectLst/>
              </a:rPr>
              <a:t>-SENIOR VICE PRESIDENT &amp; GM, REWARDS &amp; GIFT CARDS</a:t>
            </a:r>
          </a:p>
          <a:p>
            <a:pPr indent="-228600">
              <a:buFont typeface="Arial" panose="020B0604020202020204" pitchFamily="34" charset="0"/>
              <a:buChar char="•"/>
            </a:pPr>
            <a:r>
              <a:rPr lang="en-US" sz="1300" b="1" i="0" cap="all" dirty="0">
                <a:effectLst/>
              </a:rPr>
              <a:t>KERRY SAMOVAR</a:t>
            </a:r>
            <a:r>
              <a:rPr lang="en-US" sz="1300" b="0" i="0" cap="all" dirty="0">
                <a:effectLst/>
              </a:rPr>
              <a:t>-SENIOR VICE PRESIDENT, HEAD OF BUSINESS &amp; LEGAL AFFAIRS</a:t>
            </a:r>
          </a:p>
          <a:p>
            <a:pPr indent="-228600">
              <a:buFont typeface="Arial" panose="020B0604020202020204" pitchFamily="34" charset="0"/>
              <a:buChar char="•"/>
            </a:pPr>
            <a:r>
              <a:rPr lang="en-US" sz="1300" b="1" i="0" cap="all" dirty="0">
                <a:effectLst/>
              </a:rPr>
              <a:t>MARK YOUNG</a:t>
            </a:r>
            <a:r>
              <a:rPr lang="en-US" sz="1300" b="0" i="0" cap="all" dirty="0">
                <a:effectLst/>
              </a:rPr>
              <a:t>-SVP, GLOBAL STRATEGY, BUSINESS &amp; CORPORATE DEVELOPMENT</a:t>
            </a:r>
          </a:p>
          <a:p>
            <a:pPr indent="-228600">
              <a:buFont typeface="Arial" panose="020B0604020202020204" pitchFamily="34" charset="0"/>
              <a:buChar char="•"/>
            </a:pPr>
            <a:r>
              <a:rPr lang="en-US" sz="1300" b="1" i="0" cap="all" dirty="0">
                <a:effectLst/>
              </a:rPr>
              <a:t>ALEJANDRA BRIZUELA</a:t>
            </a:r>
            <a:r>
              <a:rPr lang="en-US" sz="1300" b="0" i="0" cap="all" dirty="0">
                <a:effectLst/>
              </a:rPr>
              <a:t>-VP, PRODUCT AND UX/DESIGN</a:t>
            </a:r>
          </a:p>
          <a:p>
            <a:pPr indent="-228600">
              <a:buFont typeface="Arial" panose="020B0604020202020204" pitchFamily="34" charset="0"/>
              <a:buChar char="•"/>
            </a:pPr>
            <a:r>
              <a:rPr lang="en-US" sz="1300" b="1" i="0" cap="all" dirty="0">
                <a:effectLst/>
              </a:rPr>
              <a:t>JOHN ORSANIC</a:t>
            </a:r>
            <a:r>
              <a:rPr lang="en-US" sz="1300" b="0" i="0" cap="all" dirty="0">
                <a:effectLst/>
              </a:rPr>
              <a:t>-VP, HEAD OF FINANCE</a:t>
            </a:r>
          </a:p>
          <a:p>
            <a:pPr indent="-228600">
              <a:buFont typeface="Arial" panose="020B0604020202020204" pitchFamily="34" charset="0"/>
              <a:buChar char="•"/>
            </a:pPr>
            <a:r>
              <a:rPr lang="en-US" sz="1300" b="1" i="0" cap="all" dirty="0">
                <a:effectLst/>
              </a:rPr>
              <a:t>JOSETTE SPROTT</a:t>
            </a:r>
            <a:r>
              <a:rPr lang="en-US" sz="1300" b="0" i="0" cap="all" dirty="0">
                <a:effectLst/>
              </a:rPr>
              <a:t>-VP, HUMAN RESOURCES</a:t>
            </a:r>
          </a:p>
        </p:txBody>
      </p:sp>
      <p:sp>
        <p:nvSpPr>
          <p:cNvPr id="27" name="Rounded Rectangle 17">
            <a:extLst>
              <a:ext uri="{FF2B5EF4-FFF2-40B4-BE49-F238E27FC236}">
                <a16:creationId xmlns:a16="http://schemas.microsoft.com/office/drawing/2014/main" id="{B97A76A2-B7F2-4D75-AB9E-71FB74882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3639118"/>
          </a:xfrm>
          <a:prstGeom prst="roundRect">
            <a:avLst>
              <a:gd name="adj" fmla="val 3513"/>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Resim 17">
            <a:extLst>
              <a:ext uri="{FF2B5EF4-FFF2-40B4-BE49-F238E27FC236}">
                <a16:creationId xmlns:a16="http://schemas.microsoft.com/office/drawing/2014/main" id="{4B43F9F8-CFF7-3A92-E869-89CCE53FCAFB}"/>
              </a:ext>
            </a:extLst>
          </p:cNvPr>
          <p:cNvPicPr>
            <a:picLocks noChangeAspect="1"/>
          </p:cNvPicPr>
          <p:nvPr/>
        </p:nvPicPr>
        <p:blipFill>
          <a:blip r:embed="rId3"/>
          <a:stretch>
            <a:fillRect/>
          </a:stretch>
        </p:blipFill>
        <p:spPr>
          <a:xfrm>
            <a:off x="8503606" y="1410663"/>
            <a:ext cx="2735071" cy="2735071"/>
          </a:xfrm>
          <a:prstGeom prst="rect">
            <a:avLst/>
          </a:prstGeom>
        </p:spPr>
      </p:pic>
    </p:spTree>
    <p:extLst>
      <p:ext uri="{BB962C8B-B14F-4D97-AF65-F5344CB8AC3E}">
        <p14:creationId xmlns:p14="http://schemas.microsoft.com/office/powerpoint/2010/main" val="284915197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16482" y="493664"/>
            <a:ext cx="11559036" cy="646331"/>
          </a:xfrm>
          <a:prstGeom prst="rect">
            <a:avLst/>
          </a:prstGeom>
          <a:noFill/>
        </p:spPr>
        <p:txBody>
          <a:bodyPr wrap="square">
            <a:spAutoFit/>
          </a:bodyPr>
          <a:lstStyle/>
          <a:p>
            <a:r>
              <a:rPr lang="en-US" dirty="0"/>
              <a:t>The same information is constantly displayed at the bottom of all pages of the "account" section of the website. This information, which is not related to the account and bothers the user, should be removed from the "account" section.</a:t>
            </a:r>
            <a:endParaRPr lang="en-GB" dirty="0"/>
          </a:p>
        </p:txBody>
      </p:sp>
      <p:pic>
        <p:nvPicPr>
          <p:cNvPr id="4" name="Resim 3">
            <a:extLst>
              <a:ext uri="{FF2B5EF4-FFF2-40B4-BE49-F238E27FC236}">
                <a16:creationId xmlns:a16="http://schemas.microsoft.com/office/drawing/2014/main" id="{C5C5DF8C-FD11-79ED-A5F5-2E065825B9B8}"/>
              </a:ext>
            </a:extLst>
          </p:cNvPr>
          <p:cNvPicPr>
            <a:picLocks noChangeAspect="1"/>
          </p:cNvPicPr>
          <p:nvPr/>
        </p:nvPicPr>
        <p:blipFill>
          <a:blip r:embed="rId3"/>
          <a:stretch>
            <a:fillRect/>
          </a:stretch>
        </p:blipFill>
        <p:spPr>
          <a:xfrm>
            <a:off x="1097586" y="1409697"/>
            <a:ext cx="9307185" cy="4941641"/>
          </a:xfrm>
          <a:prstGeom prst="rect">
            <a:avLst/>
          </a:prstGeom>
        </p:spPr>
      </p:pic>
      <p:sp>
        <p:nvSpPr>
          <p:cNvPr id="8" name="Dikdörtgen: Köşeleri Yuvarlatılmış 7">
            <a:extLst>
              <a:ext uri="{FF2B5EF4-FFF2-40B4-BE49-F238E27FC236}">
                <a16:creationId xmlns:a16="http://schemas.microsoft.com/office/drawing/2014/main" id="{F5F4CAEC-692C-BA71-B321-F645C701D0AC}"/>
              </a:ext>
            </a:extLst>
          </p:cNvPr>
          <p:cNvSpPr/>
          <p:nvPr/>
        </p:nvSpPr>
        <p:spPr>
          <a:xfrm>
            <a:off x="1396365" y="1525633"/>
            <a:ext cx="8623935" cy="4722767"/>
          </a:xfrm>
          <a:prstGeom prst="roundRect">
            <a:avLst>
              <a:gd name="adj" fmla="val 446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etin kutusu 8">
            <a:extLst>
              <a:ext uri="{FF2B5EF4-FFF2-40B4-BE49-F238E27FC236}">
                <a16:creationId xmlns:a16="http://schemas.microsoft.com/office/drawing/2014/main" id="{84D9873D-D203-F8E2-E821-C667DA9F94CF}"/>
              </a:ext>
            </a:extLst>
          </p:cNvPr>
          <p:cNvSpPr txBox="1"/>
          <p:nvPr/>
        </p:nvSpPr>
        <p:spPr>
          <a:xfrm>
            <a:off x="1218085" y="6217457"/>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E87001B6-1511-5AFE-9034-ED5062E466A1}"/>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
        <p:nvSpPr>
          <p:cNvPr id="3" name="Oval 2">
            <a:extLst>
              <a:ext uri="{FF2B5EF4-FFF2-40B4-BE49-F238E27FC236}">
                <a16:creationId xmlns:a16="http://schemas.microsoft.com/office/drawing/2014/main" id="{21180A0D-FF4F-8689-C68D-C57D7EAB1BF3}"/>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17</a:t>
            </a:r>
            <a:endParaRPr lang="en-GB" dirty="0"/>
          </a:p>
        </p:txBody>
      </p:sp>
    </p:spTree>
    <p:extLst>
      <p:ext uri="{BB962C8B-B14F-4D97-AF65-F5344CB8AC3E}">
        <p14:creationId xmlns:p14="http://schemas.microsoft.com/office/powerpoint/2010/main" val="1139922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3" name="Metin kutusu 22">
            <a:extLst>
              <a:ext uri="{FF2B5EF4-FFF2-40B4-BE49-F238E27FC236}">
                <a16:creationId xmlns:a16="http://schemas.microsoft.com/office/drawing/2014/main" id="{CCED0871-9101-71E7-AB89-0125367348A7}"/>
              </a:ext>
            </a:extLst>
          </p:cNvPr>
          <p:cNvSpPr txBox="1"/>
          <p:nvPr/>
        </p:nvSpPr>
        <p:spPr>
          <a:xfrm>
            <a:off x="823253" y="404074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4" name="Resim 3">
            <a:extLst>
              <a:ext uri="{FF2B5EF4-FFF2-40B4-BE49-F238E27FC236}">
                <a16:creationId xmlns:a16="http://schemas.microsoft.com/office/drawing/2014/main" id="{1B13C8A3-2016-1CD9-5771-61E1EE97D113}"/>
              </a:ext>
            </a:extLst>
          </p:cNvPr>
          <p:cNvPicPr>
            <a:picLocks noChangeAspect="1"/>
          </p:cNvPicPr>
          <p:nvPr/>
        </p:nvPicPr>
        <p:blipFill rotWithShape="1">
          <a:blip r:embed="rId3"/>
          <a:srcRect b="59016"/>
          <a:stretch/>
        </p:blipFill>
        <p:spPr>
          <a:xfrm>
            <a:off x="823253" y="1627389"/>
            <a:ext cx="10545494" cy="2164396"/>
          </a:xfrm>
          <a:prstGeom prst="rect">
            <a:avLst/>
          </a:prstGeom>
        </p:spPr>
      </p:pic>
      <p:pic>
        <p:nvPicPr>
          <p:cNvPr id="9" name="Resim 8">
            <a:extLst>
              <a:ext uri="{FF2B5EF4-FFF2-40B4-BE49-F238E27FC236}">
                <a16:creationId xmlns:a16="http://schemas.microsoft.com/office/drawing/2014/main" id="{8024F125-F3FB-5BCC-3633-9103A411F36D}"/>
              </a:ext>
            </a:extLst>
          </p:cNvPr>
          <p:cNvPicPr>
            <a:picLocks noChangeAspect="1"/>
          </p:cNvPicPr>
          <p:nvPr/>
        </p:nvPicPr>
        <p:blipFill rotWithShape="1">
          <a:blip r:embed="rId4"/>
          <a:srcRect t="1" b="59272"/>
          <a:stretch/>
        </p:blipFill>
        <p:spPr>
          <a:xfrm>
            <a:off x="823253" y="4410077"/>
            <a:ext cx="10545494" cy="2164396"/>
          </a:xfrm>
          <a:prstGeom prst="rect">
            <a:avLst/>
          </a:prstGeom>
        </p:spPr>
      </p:pic>
      <p:sp>
        <p:nvSpPr>
          <p:cNvPr id="10" name="Dikdörtgen: Köşeleri Yuvarlatılmış 9">
            <a:extLst>
              <a:ext uri="{FF2B5EF4-FFF2-40B4-BE49-F238E27FC236}">
                <a16:creationId xmlns:a16="http://schemas.microsoft.com/office/drawing/2014/main" id="{9D5B9485-6ADE-1EFB-EE2A-D6834A5EF297}"/>
              </a:ext>
            </a:extLst>
          </p:cNvPr>
          <p:cNvSpPr/>
          <p:nvPr/>
        </p:nvSpPr>
        <p:spPr>
          <a:xfrm>
            <a:off x="8163249" y="2350527"/>
            <a:ext cx="434483" cy="4792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etin kutusu 10">
            <a:extLst>
              <a:ext uri="{FF2B5EF4-FFF2-40B4-BE49-F238E27FC236}">
                <a16:creationId xmlns:a16="http://schemas.microsoft.com/office/drawing/2014/main" id="{0A1A49D8-B8F3-E16C-9617-02D9BF4C5C00}"/>
              </a:ext>
            </a:extLst>
          </p:cNvPr>
          <p:cNvSpPr txBox="1"/>
          <p:nvPr/>
        </p:nvSpPr>
        <p:spPr>
          <a:xfrm>
            <a:off x="7922796" y="2753285"/>
            <a:ext cx="915387" cy="369332"/>
          </a:xfrm>
          <a:prstGeom prst="rect">
            <a:avLst/>
          </a:prstGeom>
          <a:noFill/>
        </p:spPr>
        <p:txBody>
          <a:bodyPr wrap="square">
            <a:spAutoFit/>
          </a:bodyPr>
          <a:lstStyle/>
          <a:p>
            <a:r>
              <a:rPr lang="tr-TR" dirty="0">
                <a:solidFill>
                  <a:srgbClr val="FF0000"/>
                </a:solidFill>
              </a:rPr>
              <a:t>*</a:t>
            </a:r>
            <a:r>
              <a:rPr lang="tr-TR" sz="1200" dirty="0">
                <a:solidFill>
                  <a:srgbClr val="FF0000"/>
                </a:solidFill>
              </a:rPr>
              <a:t>Problem</a:t>
            </a:r>
            <a:r>
              <a:rPr lang="en-GB" dirty="0">
                <a:solidFill>
                  <a:srgbClr val="FF0000"/>
                </a:solidFill>
              </a:rPr>
              <a:t> </a:t>
            </a:r>
          </a:p>
        </p:txBody>
      </p:sp>
      <p:sp>
        <p:nvSpPr>
          <p:cNvPr id="14" name="Metin kutusu 13">
            <a:extLst>
              <a:ext uri="{FF2B5EF4-FFF2-40B4-BE49-F238E27FC236}">
                <a16:creationId xmlns:a16="http://schemas.microsoft.com/office/drawing/2014/main" id="{FA8A7DBF-6D35-074B-F849-CFCD111DCAE7}"/>
              </a:ext>
            </a:extLst>
          </p:cNvPr>
          <p:cNvSpPr txBox="1"/>
          <p:nvPr/>
        </p:nvSpPr>
        <p:spPr>
          <a:xfrm>
            <a:off x="452437" y="178100"/>
            <a:ext cx="11287125" cy="1200329"/>
          </a:xfrm>
          <a:prstGeom prst="rect">
            <a:avLst/>
          </a:prstGeom>
          <a:noFill/>
        </p:spPr>
        <p:txBody>
          <a:bodyPr wrap="square">
            <a:spAutoFit/>
          </a:bodyPr>
          <a:lstStyle/>
          <a:p>
            <a:r>
              <a:rPr lang="en-GB" dirty="0"/>
              <a:t>It is not clear which of the main buttons at the top of the website is active and showing content. Only when the user clicks on any of these buttons, the </a:t>
            </a:r>
            <a:r>
              <a:rPr lang="en-GB" dirty="0" err="1"/>
              <a:t>color</a:t>
            </a:r>
            <a:r>
              <a:rPr lang="en-GB" dirty="0"/>
              <a:t> changes and then turns into the same </a:t>
            </a:r>
            <a:r>
              <a:rPr lang="en-GB" dirty="0" err="1"/>
              <a:t>color</a:t>
            </a:r>
            <a:r>
              <a:rPr lang="en-GB" dirty="0"/>
              <a:t> as the other buttons. This causes confusion  the user about which page is on. A feature should be added to distinguish the button whose content is displayed on the screen from other buttons.</a:t>
            </a:r>
          </a:p>
        </p:txBody>
      </p:sp>
      <p:sp>
        <p:nvSpPr>
          <p:cNvPr id="2" name="Oval 1">
            <a:extLst>
              <a:ext uri="{FF2B5EF4-FFF2-40B4-BE49-F238E27FC236}">
                <a16:creationId xmlns:a16="http://schemas.microsoft.com/office/drawing/2014/main" id="{CE8FC30E-D34C-4F14-4A11-A9F60849416C}"/>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11</a:t>
            </a:r>
            <a:endParaRPr lang="en-GB" dirty="0"/>
          </a:p>
        </p:txBody>
      </p:sp>
      <p:sp>
        <p:nvSpPr>
          <p:cNvPr id="3" name="Oval 2">
            <a:extLst>
              <a:ext uri="{FF2B5EF4-FFF2-40B4-BE49-F238E27FC236}">
                <a16:creationId xmlns:a16="http://schemas.microsoft.com/office/drawing/2014/main" id="{8EE6EECB-CFE0-CA7D-0368-FD49AB1DCEA9}"/>
              </a:ext>
            </a:extLst>
          </p:cNvPr>
          <p:cNvSpPr/>
          <p:nvPr/>
        </p:nvSpPr>
        <p:spPr>
          <a:xfrm>
            <a:off x="732976" y="6132300"/>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14</a:t>
            </a:r>
            <a:endParaRPr lang="en-GB" dirty="0"/>
          </a:p>
        </p:txBody>
      </p:sp>
    </p:spTree>
    <p:extLst>
      <p:ext uri="{BB962C8B-B14F-4D97-AF65-F5344CB8AC3E}">
        <p14:creationId xmlns:p14="http://schemas.microsoft.com/office/powerpoint/2010/main" val="619348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17779" y="366883"/>
            <a:ext cx="11556431" cy="923330"/>
          </a:xfrm>
          <a:prstGeom prst="rect">
            <a:avLst/>
          </a:prstGeom>
          <a:noFill/>
        </p:spPr>
        <p:txBody>
          <a:bodyPr wrap="square">
            <a:spAutoFit/>
          </a:bodyPr>
          <a:lstStyle/>
          <a:p>
            <a:r>
              <a:rPr lang="en-US" dirty="0"/>
              <a:t>There are the logos of the film companies on the "Main Page" of the website .But, there are not found on the other pages. This situation disrupts the compatibility of the website. The logos of these film companies should either be placed on all pages or removed from the main page.</a:t>
            </a:r>
            <a:endParaRPr lang="en-GB" dirty="0"/>
          </a:p>
        </p:txBody>
      </p:sp>
      <p:pic>
        <p:nvPicPr>
          <p:cNvPr id="4" name="Resim 3">
            <a:extLst>
              <a:ext uri="{FF2B5EF4-FFF2-40B4-BE49-F238E27FC236}">
                <a16:creationId xmlns:a16="http://schemas.microsoft.com/office/drawing/2014/main" id="{D33CCF02-73DC-FD52-5A0E-501675D575BA}"/>
              </a:ext>
            </a:extLst>
          </p:cNvPr>
          <p:cNvPicPr>
            <a:picLocks noChangeAspect="1"/>
          </p:cNvPicPr>
          <p:nvPr/>
        </p:nvPicPr>
        <p:blipFill rotWithShape="1">
          <a:blip r:embed="rId3"/>
          <a:srcRect t="2755" b="29903"/>
          <a:stretch/>
        </p:blipFill>
        <p:spPr>
          <a:xfrm>
            <a:off x="1078377" y="1527903"/>
            <a:ext cx="10035237" cy="2527170"/>
          </a:xfrm>
          <a:prstGeom prst="rect">
            <a:avLst/>
          </a:prstGeom>
        </p:spPr>
      </p:pic>
      <p:sp>
        <p:nvSpPr>
          <p:cNvPr id="8" name="Dikdörtgen: Köşeleri Yuvarlatılmış 7">
            <a:extLst>
              <a:ext uri="{FF2B5EF4-FFF2-40B4-BE49-F238E27FC236}">
                <a16:creationId xmlns:a16="http://schemas.microsoft.com/office/drawing/2014/main" id="{046DA5EA-82F3-9B67-A263-7172141A4567}"/>
              </a:ext>
            </a:extLst>
          </p:cNvPr>
          <p:cNvSpPr/>
          <p:nvPr/>
        </p:nvSpPr>
        <p:spPr>
          <a:xfrm>
            <a:off x="7500287" y="2000250"/>
            <a:ext cx="1929463" cy="171450"/>
          </a:xfrm>
          <a:prstGeom prst="roundRect">
            <a:avLst>
              <a:gd name="adj" fmla="val 974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etin kutusu 8">
            <a:extLst>
              <a:ext uri="{FF2B5EF4-FFF2-40B4-BE49-F238E27FC236}">
                <a16:creationId xmlns:a16="http://schemas.microsoft.com/office/drawing/2014/main" id="{A0B8DC7B-40A3-C6E3-3F0C-A828FFBF753E}"/>
              </a:ext>
            </a:extLst>
          </p:cNvPr>
          <p:cNvSpPr txBox="1"/>
          <p:nvPr/>
        </p:nvSpPr>
        <p:spPr>
          <a:xfrm>
            <a:off x="8652812" y="1774392"/>
            <a:ext cx="919814" cy="305363"/>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pic>
        <p:nvPicPr>
          <p:cNvPr id="11" name="Resim 10">
            <a:extLst>
              <a:ext uri="{FF2B5EF4-FFF2-40B4-BE49-F238E27FC236}">
                <a16:creationId xmlns:a16="http://schemas.microsoft.com/office/drawing/2014/main" id="{49BEABAF-1909-844B-BE53-9F43DDC20BF5}"/>
              </a:ext>
            </a:extLst>
          </p:cNvPr>
          <p:cNvPicPr>
            <a:picLocks noChangeAspect="1"/>
          </p:cNvPicPr>
          <p:nvPr/>
        </p:nvPicPr>
        <p:blipFill rotWithShape="1">
          <a:blip r:embed="rId4"/>
          <a:srcRect t="-2494" b="-4179"/>
          <a:stretch/>
        </p:blipFill>
        <p:spPr>
          <a:xfrm>
            <a:off x="970698" y="4176545"/>
            <a:ext cx="10250603" cy="2198354"/>
          </a:xfrm>
          <a:prstGeom prst="rect">
            <a:avLst/>
          </a:prstGeom>
        </p:spPr>
      </p:pic>
      <p:sp>
        <p:nvSpPr>
          <p:cNvPr id="2" name="Dikdörtgen: Köşeleri Yuvarlatılmış 1">
            <a:extLst>
              <a:ext uri="{FF2B5EF4-FFF2-40B4-BE49-F238E27FC236}">
                <a16:creationId xmlns:a16="http://schemas.microsoft.com/office/drawing/2014/main" id="{8AF7ED93-1B04-D0FE-0A85-3D495C4D64C9}"/>
              </a:ext>
            </a:extLst>
          </p:cNvPr>
          <p:cNvSpPr/>
          <p:nvPr/>
        </p:nvSpPr>
        <p:spPr>
          <a:xfrm>
            <a:off x="7500286" y="4777685"/>
            <a:ext cx="1929463" cy="219074"/>
          </a:xfrm>
          <a:prstGeom prst="roundRect">
            <a:avLst>
              <a:gd name="adj" fmla="val 974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A9EE4C2C-4A44-F70E-0252-606B45D3BF9B}"/>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Tree>
    <p:extLst>
      <p:ext uri="{BB962C8B-B14F-4D97-AF65-F5344CB8AC3E}">
        <p14:creationId xmlns:p14="http://schemas.microsoft.com/office/powerpoint/2010/main" val="2766594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60769" y="183461"/>
            <a:ext cx="11670461" cy="923330"/>
          </a:xfrm>
          <a:prstGeom prst="rect">
            <a:avLst/>
          </a:prstGeom>
          <a:noFill/>
        </p:spPr>
        <p:txBody>
          <a:bodyPr wrap="square">
            <a:spAutoFit/>
          </a:bodyPr>
          <a:lstStyle/>
          <a:p>
            <a:r>
              <a:rPr lang="en-US" dirty="0"/>
              <a:t>The information of the brand, which looks like an advertisement on almost every page of the website, should be corrected. Because it looks like an advertisement because of its design. This confuses the user. The design of this part should be redesigned.</a:t>
            </a:r>
            <a:endParaRPr lang="en-GB" dirty="0"/>
          </a:p>
        </p:txBody>
      </p:sp>
      <p:pic>
        <p:nvPicPr>
          <p:cNvPr id="4" name="Resim 3">
            <a:extLst>
              <a:ext uri="{FF2B5EF4-FFF2-40B4-BE49-F238E27FC236}">
                <a16:creationId xmlns:a16="http://schemas.microsoft.com/office/drawing/2014/main" id="{7179F1AB-E46E-0792-EEB5-CAB7365D487D}"/>
              </a:ext>
            </a:extLst>
          </p:cNvPr>
          <p:cNvPicPr>
            <a:picLocks noChangeAspect="1"/>
          </p:cNvPicPr>
          <p:nvPr/>
        </p:nvPicPr>
        <p:blipFill>
          <a:blip r:embed="rId3"/>
          <a:stretch>
            <a:fillRect/>
          </a:stretch>
        </p:blipFill>
        <p:spPr>
          <a:xfrm>
            <a:off x="2632509" y="1015686"/>
            <a:ext cx="6935638" cy="3608699"/>
          </a:xfrm>
          <a:prstGeom prst="rect">
            <a:avLst/>
          </a:prstGeom>
        </p:spPr>
      </p:pic>
      <p:pic>
        <p:nvPicPr>
          <p:cNvPr id="9" name="Resim 8" descr="metin, ekran görüntüsü içeren bir resim&#10;&#10;Açıklama otomatik olarak oluşturuldu">
            <a:extLst>
              <a:ext uri="{FF2B5EF4-FFF2-40B4-BE49-F238E27FC236}">
                <a16:creationId xmlns:a16="http://schemas.microsoft.com/office/drawing/2014/main" id="{92951E71-E28D-918A-D635-90F6F1997851}"/>
              </a:ext>
            </a:extLst>
          </p:cNvPr>
          <p:cNvPicPr>
            <a:picLocks noChangeAspect="1"/>
          </p:cNvPicPr>
          <p:nvPr/>
        </p:nvPicPr>
        <p:blipFill>
          <a:blip r:embed="rId4"/>
          <a:stretch>
            <a:fillRect/>
          </a:stretch>
        </p:blipFill>
        <p:spPr>
          <a:xfrm>
            <a:off x="2322656" y="4624385"/>
            <a:ext cx="7546688" cy="2050154"/>
          </a:xfrm>
          <a:prstGeom prst="rect">
            <a:avLst/>
          </a:prstGeom>
        </p:spPr>
      </p:pic>
      <p:sp>
        <p:nvSpPr>
          <p:cNvPr id="12" name="Dikdörtgen: Köşeleri Yuvarlatılmış 11">
            <a:extLst>
              <a:ext uri="{FF2B5EF4-FFF2-40B4-BE49-F238E27FC236}">
                <a16:creationId xmlns:a16="http://schemas.microsoft.com/office/drawing/2014/main" id="{BA08F930-08F7-68F4-36D4-16A2633C747D}"/>
              </a:ext>
            </a:extLst>
          </p:cNvPr>
          <p:cNvSpPr/>
          <p:nvPr/>
        </p:nvSpPr>
        <p:spPr>
          <a:xfrm>
            <a:off x="4053841" y="1015686"/>
            <a:ext cx="4080509" cy="594039"/>
          </a:xfrm>
          <a:prstGeom prst="roundRect">
            <a:avLst>
              <a:gd name="adj" fmla="val 446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ikdörtgen: Köşeleri Yuvarlatılmış 13">
            <a:extLst>
              <a:ext uri="{FF2B5EF4-FFF2-40B4-BE49-F238E27FC236}">
                <a16:creationId xmlns:a16="http://schemas.microsoft.com/office/drawing/2014/main" id="{3D02941E-8D4E-8D0E-C2F6-56A238A0046E}"/>
              </a:ext>
            </a:extLst>
          </p:cNvPr>
          <p:cNvSpPr/>
          <p:nvPr/>
        </p:nvSpPr>
        <p:spPr>
          <a:xfrm>
            <a:off x="7791450" y="3067050"/>
            <a:ext cx="1776697" cy="1476375"/>
          </a:xfrm>
          <a:prstGeom prst="roundRect">
            <a:avLst>
              <a:gd name="adj" fmla="val 446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ikdörtgen: Köşeleri Yuvarlatılmış 14">
            <a:extLst>
              <a:ext uri="{FF2B5EF4-FFF2-40B4-BE49-F238E27FC236}">
                <a16:creationId xmlns:a16="http://schemas.microsoft.com/office/drawing/2014/main" id="{01066546-002A-2F9C-DEC6-7F7D0A5A4B08}"/>
              </a:ext>
            </a:extLst>
          </p:cNvPr>
          <p:cNvSpPr/>
          <p:nvPr/>
        </p:nvSpPr>
        <p:spPr>
          <a:xfrm>
            <a:off x="2322656" y="4624385"/>
            <a:ext cx="7546688" cy="2050154"/>
          </a:xfrm>
          <a:prstGeom prst="roundRect">
            <a:avLst>
              <a:gd name="adj" fmla="val 446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etin kutusu 15">
            <a:extLst>
              <a:ext uri="{FF2B5EF4-FFF2-40B4-BE49-F238E27FC236}">
                <a16:creationId xmlns:a16="http://schemas.microsoft.com/office/drawing/2014/main" id="{5E4B5FFA-BF62-7314-DEB1-FD2A30BEC840}"/>
              </a:ext>
            </a:extLst>
          </p:cNvPr>
          <p:cNvSpPr txBox="1"/>
          <p:nvPr/>
        </p:nvSpPr>
        <p:spPr>
          <a:xfrm>
            <a:off x="3982688" y="737459"/>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17" name="Metin kutusu 16">
            <a:extLst>
              <a:ext uri="{FF2B5EF4-FFF2-40B4-BE49-F238E27FC236}">
                <a16:creationId xmlns:a16="http://schemas.microsoft.com/office/drawing/2014/main" id="{2B8CAAB1-9C6F-46B0-B5EF-D72C64F81A40}"/>
              </a:ext>
            </a:extLst>
          </p:cNvPr>
          <p:cNvSpPr txBox="1"/>
          <p:nvPr/>
        </p:nvSpPr>
        <p:spPr>
          <a:xfrm>
            <a:off x="7670417" y="2801424"/>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18" name="Metin kutusu 17">
            <a:extLst>
              <a:ext uri="{FF2B5EF4-FFF2-40B4-BE49-F238E27FC236}">
                <a16:creationId xmlns:a16="http://schemas.microsoft.com/office/drawing/2014/main" id="{435E300C-38EF-F3ED-1050-AFCF79AE9DD7}"/>
              </a:ext>
            </a:extLst>
          </p:cNvPr>
          <p:cNvSpPr txBox="1"/>
          <p:nvPr/>
        </p:nvSpPr>
        <p:spPr>
          <a:xfrm>
            <a:off x="2322656" y="4583539"/>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6EE3606C-06E7-6D79-4DF2-D5512708DE60}"/>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11</a:t>
            </a:r>
            <a:endParaRPr lang="en-GB" dirty="0"/>
          </a:p>
        </p:txBody>
      </p:sp>
    </p:spTree>
    <p:extLst>
      <p:ext uri="{BB962C8B-B14F-4D97-AF65-F5344CB8AC3E}">
        <p14:creationId xmlns:p14="http://schemas.microsoft.com/office/powerpoint/2010/main" val="1577782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30755" y="408427"/>
            <a:ext cx="11730486" cy="923330"/>
          </a:xfrm>
          <a:prstGeom prst="rect">
            <a:avLst/>
          </a:prstGeom>
          <a:noFill/>
        </p:spPr>
        <p:txBody>
          <a:bodyPr wrap="square">
            <a:spAutoFit/>
          </a:bodyPr>
          <a:lstStyle/>
          <a:p>
            <a:r>
              <a:rPr lang="en-US" dirty="0"/>
              <a:t>Some of the contents on the main page of the website do not have buttons that allow the user to move the contents. This situation limits the freedom of the user. This situation disrupts the compatibility of the website.  Buttons should be added to every such content.</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090765" y="1470912"/>
            <a:ext cx="8010465" cy="4836387"/>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2090764" y="4253586"/>
            <a:ext cx="8010465" cy="1919163"/>
          </a:xfrm>
          <a:prstGeom prst="roundRect">
            <a:avLst>
              <a:gd name="adj" fmla="val 77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974465" y="6080241"/>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Dikdörtgen: Köşeleri Yuvarlatılmış 1">
            <a:extLst>
              <a:ext uri="{FF2B5EF4-FFF2-40B4-BE49-F238E27FC236}">
                <a16:creationId xmlns:a16="http://schemas.microsoft.com/office/drawing/2014/main" id="{889C059A-DCBC-2F17-5697-511076F85C83}"/>
              </a:ext>
            </a:extLst>
          </p:cNvPr>
          <p:cNvSpPr/>
          <p:nvPr/>
        </p:nvSpPr>
        <p:spPr>
          <a:xfrm>
            <a:off x="7715248" y="2643475"/>
            <a:ext cx="304800" cy="33839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Dikdörtgen: Köşeleri Yuvarlatılmış 3">
            <a:extLst>
              <a:ext uri="{FF2B5EF4-FFF2-40B4-BE49-F238E27FC236}">
                <a16:creationId xmlns:a16="http://schemas.microsoft.com/office/drawing/2014/main" id="{6891FD45-EDA0-40F3-F770-830A3BF1D100}"/>
              </a:ext>
            </a:extLst>
          </p:cNvPr>
          <p:cNvSpPr/>
          <p:nvPr/>
        </p:nvSpPr>
        <p:spPr>
          <a:xfrm>
            <a:off x="2062189" y="2643475"/>
            <a:ext cx="304800" cy="33839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Yarım Çerçeve 7">
            <a:extLst>
              <a:ext uri="{FF2B5EF4-FFF2-40B4-BE49-F238E27FC236}">
                <a16:creationId xmlns:a16="http://schemas.microsoft.com/office/drawing/2014/main" id="{F22F026D-9AA1-A5C1-7A0A-878A4761B699}"/>
              </a:ext>
            </a:extLst>
          </p:cNvPr>
          <p:cNvSpPr/>
          <p:nvPr/>
        </p:nvSpPr>
        <p:spPr>
          <a:xfrm rot="18968800">
            <a:off x="1937365" y="5071665"/>
            <a:ext cx="190500" cy="1905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Yarım Çerçeve 8">
            <a:extLst>
              <a:ext uri="{FF2B5EF4-FFF2-40B4-BE49-F238E27FC236}">
                <a16:creationId xmlns:a16="http://schemas.microsoft.com/office/drawing/2014/main" id="{60D954E2-695E-17C2-E4A7-596B87072C09}"/>
              </a:ext>
            </a:extLst>
          </p:cNvPr>
          <p:cNvSpPr/>
          <p:nvPr/>
        </p:nvSpPr>
        <p:spPr>
          <a:xfrm rot="8178911">
            <a:off x="10064145" y="4983249"/>
            <a:ext cx="190500" cy="1905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Oval 4">
            <a:extLst>
              <a:ext uri="{FF2B5EF4-FFF2-40B4-BE49-F238E27FC236}">
                <a16:creationId xmlns:a16="http://schemas.microsoft.com/office/drawing/2014/main" id="{5B17192C-C559-9F1C-DF4E-5BF71A631844}"/>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3</a:t>
            </a:r>
            <a:endParaRPr lang="en-GB" dirty="0"/>
          </a:p>
        </p:txBody>
      </p:sp>
      <p:sp>
        <p:nvSpPr>
          <p:cNvPr id="10" name="Oval 9">
            <a:extLst>
              <a:ext uri="{FF2B5EF4-FFF2-40B4-BE49-F238E27FC236}">
                <a16:creationId xmlns:a16="http://schemas.microsoft.com/office/drawing/2014/main" id="{E86E553E-D4BD-FEF7-7F98-814DDB3C808F}"/>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Tree>
    <p:extLst>
      <p:ext uri="{BB962C8B-B14F-4D97-AF65-F5344CB8AC3E}">
        <p14:creationId xmlns:p14="http://schemas.microsoft.com/office/powerpoint/2010/main" val="874364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1453635" y="510183"/>
            <a:ext cx="9284722" cy="369332"/>
          </a:xfrm>
          <a:prstGeom prst="rect">
            <a:avLst/>
          </a:prstGeom>
          <a:noFill/>
        </p:spPr>
        <p:txBody>
          <a:bodyPr wrap="square">
            <a:spAutoFit/>
          </a:bodyPr>
          <a:lstStyle/>
          <a:p>
            <a:r>
              <a:rPr lang="en-US"/>
              <a:t>The website does not support different screen sizes</a:t>
            </a:r>
            <a:r>
              <a:rPr lang="tr-TR"/>
              <a:t>. </a:t>
            </a:r>
            <a:r>
              <a:rPr lang="en-US"/>
              <a:t>Some pages of the website are not dynamic.</a:t>
            </a:r>
            <a:endParaRPr lang="en-GB" dirty="0"/>
          </a:p>
        </p:txBody>
      </p:sp>
      <p:pic>
        <p:nvPicPr>
          <p:cNvPr id="10" name="Resim 9">
            <a:extLst>
              <a:ext uri="{FF2B5EF4-FFF2-40B4-BE49-F238E27FC236}">
                <a16:creationId xmlns:a16="http://schemas.microsoft.com/office/drawing/2014/main" id="{B46EDD1D-57CA-D07E-6A78-8ADABB9D9027}"/>
              </a:ext>
            </a:extLst>
          </p:cNvPr>
          <p:cNvPicPr>
            <a:picLocks noChangeAspect="1"/>
          </p:cNvPicPr>
          <p:nvPr/>
        </p:nvPicPr>
        <p:blipFill>
          <a:blip r:embed="rId3"/>
          <a:stretch>
            <a:fillRect/>
          </a:stretch>
        </p:blipFill>
        <p:spPr>
          <a:xfrm>
            <a:off x="0" y="1392810"/>
            <a:ext cx="12192000" cy="1828800"/>
          </a:xfrm>
          <a:prstGeom prst="rect">
            <a:avLst/>
          </a:prstGeom>
        </p:spPr>
      </p:pic>
      <p:pic>
        <p:nvPicPr>
          <p:cNvPr id="12" name="Resim 11" descr="metin, farklı, poz, aynı içeren bir resim&#10;&#10;Açıklama otomatik olarak oluşturuldu">
            <a:extLst>
              <a:ext uri="{FF2B5EF4-FFF2-40B4-BE49-F238E27FC236}">
                <a16:creationId xmlns:a16="http://schemas.microsoft.com/office/drawing/2014/main" id="{56CE247B-5CC2-F900-956A-49B766AF4B6F}"/>
              </a:ext>
            </a:extLst>
          </p:cNvPr>
          <p:cNvPicPr>
            <a:picLocks noChangeAspect="1"/>
          </p:cNvPicPr>
          <p:nvPr/>
        </p:nvPicPr>
        <p:blipFill>
          <a:blip r:embed="rId4"/>
          <a:stretch>
            <a:fillRect/>
          </a:stretch>
        </p:blipFill>
        <p:spPr>
          <a:xfrm>
            <a:off x="2656991" y="3451813"/>
            <a:ext cx="6878010" cy="2896004"/>
          </a:xfrm>
          <a:prstGeom prst="rect">
            <a:avLst/>
          </a:prstGeom>
        </p:spPr>
      </p:pic>
      <p:sp>
        <p:nvSpPr>
          <p:cNvPr id="14" name="Dikdörtgen: Köşeleri Yuvarlatılmış 13">
            <a:extLst>
              <a:ext uri="{FF2B5EF4-FFF2-40B4-BE49-F238E27FC236}">
                <a16:creationId xmlns:a16="http://schemas.microsoft.com/office/drawing/2014/main" id="{689F51A2-E281-C467-FA35-C1A2FD900600}"/>
              </a:ext>
            </a:extLst>
          </p:cNvPr>
          <p:cNvSpPr/>
          <p:nvPr/>
        </p:nvSpPr>
        <p:spPr>
          <a:xfrm>
            <a:off x="2552693" y="3352002"/>
            <a:ext cx="7077082" cy="3095625"/>
          </a:xfrm>
          <a:prstGeom prst="roundRect">
            <a:avLst>
              <a:gd name="adj" fmla="val 157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etin kutusu 14">
            <a:extLst>
              <a:ext uri="{FF2B5EF4-FFF2-40B4-BE49-F238E27FC236}">
                <a16:creationId xmlns:a16="http://schemas.microsoft.com/office/drawing/2014/main" id="{50C6EA0E-AA27-609C-28DD-3E12243E81DD}"/>
              </a:ext>
            </a:extLst>
          </p:cNvPr>
          <p:cNvSpPr txBox="1"/>
          <p:nvPr/>
        </p:nvSpPr>
        <p:spPr>
          <a:xfrm>
            <a:off x="2460240" y="6362772"/>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4293F678-5E56-15B8-ABCD-58CB10507971}"/>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18</a:t>
            </a:r>
            <a:endParaRPr lang="en-GB" dirty="0"/>
          </a:p>
        </p:txBody>
      </p:sp>
    </p:spTree>
    <p:extLst>
      <p:ext uri="{BB962C8B-B14F-4D97-AF65-F5344CB8AC3E}">
        <p14:creationId xmlns:p14="http://schemas.microsoft.com/office/powerpoint/2010/main" val="1063479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4" name="Metin kutusu 13">
            <a:extLst>
              <a:ext uri="{FF2B5EF4-FFF2-40B4-BE49-F238E27FC236}">
                <a16:creationId xmlns:a16="http://schemas.microsoft.com/office/drawing/2014/main" id="{FA8A7DBF-6D35-074B-F849-CFCD111DCAE7}"/>
              </a:ext>
            </a:extLst>
          </p:cNvPr>
          <p:cNvSpPr txBox="1"/>
          <p:nvPr/>
        </p:nvSpPr>
        <p:spPr>
          <a:xfrm>
            <a:off x="373856" y="265723"/>
            <a:ext cx="11444288" cy="646331"/>
          </a:xfrm>
          <a:prstGeom prst="rect">
            <a:avLst/>
          </a:prstGeom>
          <a:noFill/>
        </p:spPr>
        <p:txBody>
          <a:bodyPr wrap="square">
            <a:spAutoFit/>
          </a:bodyPr>
          <a:lstStyle/>
          <a:p>
            <a:r>
              <a:rPr lang="en-US" dirty="0"/>
              <a:t>In some parts of the website, films are shown with their names and posters, and in some parts only with their posters. This situation disrupts the compatibility of the website. As a solution, only one way should be chosen to exhibit the films.</a:t>
            </a:r>
            <a:endParaRPr lang="en-GB" dirty="0"/>
          </a:p>
        </p:txBody>
      </p:sp>
      <p:pic>
        <p:nvPicPr>
          <p:cNvPr id="3" name="Resim 2" descr="metin, gazete, ekran görüntüsü, farklı içeren bir resim&#10;&#10;Açıklama otomatik olarak oluşturuldu">
            <a:extLst>
              <a:ext uri="{FF2B5EF4-FFF2-40B4-BE49-F238E27FC236}">
                <a16:creationId xmlns:a16="http://schemas.microsoft.com/office/drawing/2014/main" id="{DA01DFB4-89DC-9322-2FB9-73267DA7AA34}"/>
              </a:ext>
            </a:extLst>
          </p:cNvPr>
          <p:cNvPicPr>
            <a:picLocks noChangeAspect="1"/>
          </p:cNvPicPr>
          <p:nvPr/>
        </p:nvPicPr>
        <p:blipFill>
          <a:blip r:embed="rId3"/>
          <a:stretch>
            <a:fillRect/>
          </a:stretch>
        </p:blipFill>
        <p:spPr>
          <a:xfrm>
            <a:off x="0" y="1542789"/>
            <a:ext cx="12192000" cy="2210321"/>
          </a:xfrm>
          <a:prstGeom prst="rect">
            <a:avLst/>
          </a:prstGeom>
        </p:spPr>
      </p:pic>
      <p:pic>
        <p:nvPicPr>
          <p:cNvPr id="6" name="Resim 5" descr="metin, farklı içeren bir resim&#10;&#10;Açıklama otomatik olarak oluşturuldu">
            <a:extLst>
              <a:ext uri="{FF2B5EF4-FFF2-40B4-BE49-F238E27FC236}">
                <a16:creationId xmlns:a16="http://schemas.microsoft.com/office/drawing/2014/main" id="{6721FD64-316F-BB26-4461-DE307FAF83D6}"/>
              </a:ext>
            </a:extLst>
          </p:cNvPr>
          <p:cNvPicPr>
            <a:picLocks noChangeAspect="1"/>
          </p:cNvPicPr>
          <p:nvPr/>
        </p:nvPicPr>
        <p:blipFill>
          <a:blip r:embed="rId4"/>
          <a:stretch>
            <a:fillRect/>
          </a:stretch>
        </p:blipFill>
        <p:spPr>
          <a:xfrm>
            <a:off x="0" y="4087227"/>
            <a:ext cx="12192000" cy="1879146"/>
          </a:xfrm>
          <a:prstGeom prst="rect">
            <a:avLst/>
          </a:prstGeom>
        </p:spPr>
      </p:pic>
      <p:sp>
        <p:nvSpPr>
          <p:cNvPr id="7" name="Dikdörtgen: Köşeleri Yuvarlatılmış 6">
            <a:extLst>
              <a:ext uri="{FF2B5EF4-FFF2-40B4-BE49-F238E27FC236}">
                <a16:creationId xmlns:a16="http://schemas.microsoft.com/office/drawing/2014/main" id="{25D57ACF-5C5E-DB35-14F2-77B62485F19B}"/>
              </a:ext>
            </a:extLst>
          </p:cNvPr>
          <p:cNvSpPr/>
          <p:nvPr/>
        </p:nvSpPr>
        <p:spPr>
          <a:xfrm>
            <a:off x="4114800" y="1866900"/>
            <a:ext cx="1019175" cy="1752600"/>
          </a:xfrm>
          <a:prstGeom prst="roundRect">
            <a:avLst>
              <a:gd name="adj" fmla="val 157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kdörtgen: Köşeleri Yuvarlatılmış 7">
            <a:extLst>
              <a:ext uri="{FF2B5EF4-FFF2-40B4-BE49-F238E27FC236}">
                <a16:creationId xmlns:a16="http://schemas.microsoft.com/office/drawing/2014/main" id="{B7715E13-EF4E-506B-2101-16F8E329FAD7}"/>
              </a:ext>
            </a:extLst>
          </p:cNvPr>
          <p:cNvSpPr/>
          <p:nvPr/>
        </p:nvSpPr>
        <p:spPr>
          <a:xfrm>
            <a:off x="3095625" y="4383845"/>
            <a:ext cx="1000125" cy="1502605"/>
          </a:xfrm>
          <a:prstGeom prst="roundRect">
            <a:avLst>
              <a:gd name="adj" fmla="val 157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etin kutusu 11">
            <a:extLst>
              <a:ext uri="{FF2B5EF4-FFF2-40B4-BE49-F238E27FC236}">
                <a16:creationId xmlns:a16="http://schemas.microsoft.com/office/drawing/2014/main" id="{C60795D5-B085-216D-1886-08C2C8253D18}"/>
              </a:ext>
            </a:extLst>
          </p:cNvPr>
          <p:cNvSpPr txBox="1"/>
          <p:nvPr/>
        </p:nvSpPr>
        <p:spPr>
          <a:xfrm>
            <a:off x="3026543" y="5855310"/>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B88F0B9E-B085-A48E-7F12-856A9BE2E975}"/>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Tree>
    <p:extLst>
      <p:ext uri="{BB962C8B-B14F-4D97-AF65-F5344CB8AC3E}">
        <p14:creationId xmlns:p14="http://schemas.microsoft.com/office/powerpoint/2010/main" val="3990306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3" name="Metin kutusu 22">
            <a:extLst>
              <a:ext uri="{FF2B5EF4-FFF2-40B4-BE49-F238E27FC236}">
                <a16:creationId xmlns:a16="http://schemas.microsoft.com/office/drawing/2014/main" id="{CCED0871-9101-71E7-AB89-0125367348A7}"/>
              </a:ext>
            </a:extLst>
          </p:cNvPr>
          <p:cNvSpPr txBox="1"/>
          <p:nvPr/>
        </p:nvSpPr>
        <p:spPr>
          <a:xfrm>
            <a:off x="823253" y="404074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4" name="Resim 3">
            <a:extLst>
              <a:ext uri="{FF2B5EF4-FFF2-40B4-BE49-F238E27FC236}">
                <a16:creationId xmlns:a16="http://schemas.microsoft.com/office/drawing/2014/main" id="{1B13C8A3-2016-1CD9-5771-61E1EE97D113}"/>
              </a:ext>
            </a:extLst>
          </p:cNvPr>
          <p:cNvPicPr>
            <a:picLocks noChangeAspect="1"/>
          </p:cNvPicPr>
          <p:nvPr/>
        </p:nvPicPr>
        <p:blipFill>
          <a:blip r:embed="rId3"/>
          <a:srcRect t="5315" b="5315"/>
          <a:stretch/>
        </p:blipFill>
        <p:spPr>
          <a:xfrm>
            <a:off x="823253" y="1627389"/>
            <a:ext cx="10545494" cy="2164396"/>
          </a:xfrm>
          <a:prstGeom prst="rect">
            <a:avLst/>
          </a:prstGeom>
        </p:spPr>
      </p:pic>
      <p:pic>
        <p:nvPicPr>
          <p:cNvPr id="9" name="Resim 8">
            <a:extLst>
              <a:ext uri="{FF2B5EF4-FFF2-40B4-BE49-F238E27FC236}">
                <a16:creationId xmlns:a16="http://schemas.microsoft.com/office/drawing/2014/main" id="{8024F125-F3FB-5BCC-3633-9103A411F36D}"/>
              </a:ext>
            </a:extLst>
          </p:cNvPr>
          <p:cNvPicPr>
            <a:picLocks noChangeAspect="1"/>
          </p:cNvPicPr>
          <p:nvPr/>
        </p:nvPicPr>
        <p:blipFill>
          <a:blip r:embed="rId4"/>
          <a:srcRect t="5382" b="5382"/>
          <a:stretch/>
        </p:blipFill>
        <p:spPr>
          <a:xfrm>
            <a:off x="823253" y="4410077"/>
            <a:ext cx="10545494" cy="2164396"/>
          </a:xfrm>
          <a:prstGeom prst="rect">
            <a:avLst/>
          </a:prstGeom>
        </p:spPr>
      </p:pic>
      <p:sp>
        <p:nvSpPr>
          <p:cNvPr id="10" name="Dikdörtgen: Köşeleri Yuvarlatılmış 9">
            <a:extLst>
              <a:ext uri="{FF2B5EF4-FFF2-40B4-BE49-F238E27FC236}">
                <a16:creationId xmlns:a16="http://schemas.microsoft.com/office/drawing/2014/main" id="{9D5B9485-6ADE-1EFB-EE2A-D6834A5EF297}"/>
              </a:ext>
            </a:extLst>
          </p:cNvPr>
          <p:cNvSpPr/>
          <p:nvPr/>
        </p:nvSpPr>
        <p:spPr>
          <a:xfrm>
            <a:off x="1104900" y="1981200"/>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etin kutusu 10">
            <a:extLst>
              <a:ext uri="{FF2B5EF4-FFF2-40B4-BE49-F238E27FC236}">
                <a16:creationId xmlns:a16="http://schemas.microsoft.com/office/drawing/2014/main" id="{0A1A49D8-B8F3-E16C-9617-02D9BF4C5C00}"/>
              </a:ext>
            </a:extLst>
          </p:cNvPr>
          <p:cNvSpPr txBox="1"/>
          <p:nvPr/>
        </p:nvSpPr>
        <p:spPr>
          <a:xfrm>
            <a:off x="1039783" y="3486747"/>
            <a:ext cx="915387" cy="369332"/>
          </a:xfrm>
          <a:prstGeom prst="rect">
            <a:avLst/>
          </a:prstGeom>
          <a:noFill/>
        </p:spPr>
        <p:txBody>
          <a:bodyPr wrap="square">
            <a:spAutoFit/>
          </a:bodyPr>
          <a:lstStyle/>
          <a:p>
            <a:r>
              <a:rPr lang="tr-TR" dirty="0">
                <a:solidFill>
                  <a:srgbClr val="FF0000"/>
                </a:solidFill>
              </a:rPr>
              <a:t>*</a:t>
            </a:r>
            <a:r>
              <a:rPr lang="tr-TR" sz="1200" dirty="0">
                <a:solidFill>
                  <a:srgbClr val="FF0000"/>
                </a:solidFill>
              </a:rPr>
              <a:t>Problem</a:t>
            </a:r>
            <a:r>
              <a:rPr lang="en-GB" dirty="0">
                <a:solidFill>
                  <a:srgbClr val="FF0000"/>
                </a:solidFill>
              </a:rPr>
              <a:t> </a:t>
            </a:r>
          </a:p>
        </p:txBody>
      </p:sp>
      <p:sp>
        <p:nvSpPr>
          <p:cNvPr id="3" name="Metin kutusu 2">
            <a:extLst>
              <a:ext uri="{FF2B5EF4-FFF2-40B4-BE49-F238E27FC236}">
                <a16:creationId xmlns:a16="http://schemas.microsoft.com/office/drawing/2014/main" id="{164C95E9-7DAD-74A8-889E-8E10187C4285}"/>
              </a:ext>
            </a:extLst>
          </p:cNvPr>
          <p:cNvSpPr txBox="1"/>
          <p:nvPr/>
        </p:nvSpPr>
        <p:spPr>
          <a:xfrm>
            <a:off x="600075" y="409406"/>
            <a:ext cx="10991850" cy="646331"/>
          </a:xfrm>
          <a:prstGeom prst="rect">
            <a:avLst/>
          </a:prstGeom>
          <a:noFill/>
        </p:spPr>
        <p:txBody>
          <a:bodyPr wrap="square">
            <a:spAutoFit/>
          </a:bodyPr>
          <a:lstStyle/>
          <a:p>
            <a:r>
              <a:rPr lang="en-US" dirty="0"/>
              <a:t>The newly released movies and coming soon movies are listed in the same list on the website. This causes confusion for the user. Above or below each movie, it should be stated that the movie is new or will be released soon.</a:t>
            </a:r>
            <a:endParaRPr lang="en-GB" dirty="0"/>
          </a:p>
        </p:txBody>
      </p:sp>
      <p:sp>
        <p:nvSpPr>
          <p:cNvPr id="2" name="Dikdörtgen: Köşeleri Yuvarlatılmış 1">
            <a:extLst>
              <a:ext uri="{FF2B5EF4-FFF2-40B4-BE49-F238E27FC236}">
                <a16:creationId xmlns:a16="http://schemas.microsoft.com/office/drawing/2014/main" id="{6754E85A-C142-AF2A-D48A-E1913358C1FD}"/>
              </a:ext>
            </a:extLst>
          </p:cNvPr>
          <p:cNvSpPr/>
          <p:nvPr/>
        </p:nvSpPr>
        <p:spPr>
          <a:xfrm>
            <a:off x="2359660" y="1981199"/>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ikdörtgen: Köşeleri Yuvarlatılmış 4">
            <a:extLst>
              <a:ext uri="{FF2B5EF4-FFF2-40B4-BE49-F238E27FC236}">
                <a16:creationId xmlns:a16="http://schemas.microsoft.com/office/drawing/2014/main" id="{783427AA-EFB3-3B08-E9C9-CC9B91B007D3}"/>
              </a:ext>
            </a:extLst>
          </p:cNvPr>
          <p:cNvSpPr/>
          <p:nvPr/>
        </p:nvSpPr>
        <p:spPr>
          <a:xfrm>
            <a:off x="3614420" y="1981198"/>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Dikdörtgen: Köşeleri Yuvarlatılmış 5">
            <a:extLst>
              <a:ext uri="{FF2B5EF4-FFF2-40B4-BE49-F238E27FC236}">
                <a16:creationId xmlns:a16="http://schemas.microsoft.com/office/drawing/2014/main" id="{ABD992EB-0206-1977-3932-35C06F16C6AA}"/>
              </a:ext>
            </a:extLst>
          </p:cNvPr>
          <p:cNvSpPr/>
          <p:nvPr/>
        </p:nvSpPr>
        <p:spPr>
          <a:xfrm>
            <a:off x="4869180" y="1981197"/>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Dikdörtgen: Köşeleri Yuvarlatılmış 6">
            <a:extLst>
              <a:ext uri="{FF2B5EF4-FFF2-40B4-BE49-F238E27FC236}">
                <a16:creationId xmlns:a16="http://schemas.microsoft.com/office/drawing/2014/main" id="{1C33B2C8-E346-A7C5-5C4F-B44106ABF00D}"/>
              </a:ext>
            </a:extLst>
          </p:cNvPr>
          <p:cNvSpPr/>
          <p:nvPr/>
        </p:nvSpPr>
        <p:spPr>
          <a:xfrm>
            <a:off x="6123940" y="1987747"/>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kdörtgen: Köşeleri Yuvarlatılmış 7">
            <a:extLst>
              <a:ext uri="{FF2B5EF4-FFF2-40B4-BE49-F238E27FC236}">
                <a16:creationId xmlns:a16="http://schemas.microsoft.com/office/drawing/2014/main" id="{56743A39-F7CC-6E6E-0C14-53CB83345153}"/>
              </a:ext>
            </a:extLst>
          </p:cNvPr>
          <p:cNvSpPr/>
          <p:nvPr/>
        </p:nvSpPr>
        <p:spPr>
          <a:xfrm>
            <a:off x="7378700" y="1981196"/>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Dikdörtgen: Köşeleri Yuvarlatılmış 11">
            <a:extLst>
              <a:ext uri="{FF2B5EF4-FFF2-40B4-BE49-F238E27FC236}">
                <a16:creationId xmlns:a16="http://schemas.microsoft.com/office/drawing/2014/main" id="{758CB45F-793A-8986-B96D-64906E0AC902}"/>
              </a:ext>
            </a:extLst>
          </p:cNvPr>
          <p:cNvSpPr/>
          <p:nvPr/>
        </p:nvSpPr>
        <p:spPr>
          <a:xfrm>
            <a:off x="8633460" y="1981195"/>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ikdörtgen: Köşeleri Yuvarlatılmış 12">
            <a:extLst>
              <a:ext uri="{FF2B5EF4-FFF2-40B4-BE49-F238E27FC236}">
                <a16:creationId xmlns:a16="http://schemas.microsoft.com/office/drawing/2014/main" id="{D5CCEDB3-0000-BD99-065C-8018131F8D98}"/>
              </a:ext>
            </a:extLst>
          </p:cNvPr>
          <p:cNvSpPr/>
          <p:nvPr/>
        </p:nvSpPr>
        <p:spPr>
          <a:xfrm>
            <a:off x="9888220" y="1981195"/>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150E4E4-7A8D-0B8F-9544-111E65AEF74D}"/>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
        <p:nvSpPr>
          <p:cNvPr id="16" name="Oval 15">
            <a:extLst>
              <a:ext uri="{FF2B5EF4-FFF2-40B4-BE49-F238E27FC236}">
                <a16:creationId xmlns:a16="http://schemas.microsoft.com/office/drawing/2014/main" id="{B76CB274-2D8B-1A65-B0E8-EB3A7CBFC448}"/>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17</a:t>
            </a:r>
            <a:endParaRPr lang="en-GB" dirty="0"/>
          </a:p>
        </p:txBody>
      </p:sp>
    </p:spTree>
    <p:extLst>
      <p:ext uri="{BB962C8B-B14F-4D97-AF65-F5344CB8AC3E}">
        <p14:creationId xmlns:p14="http://schemas.microsoft.com/office/powerpoint/2010/main" val="2288818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90793" y="318118"/>
            <a:ext cx="11378061" cy="646331"/>
          </a:xfrm>
          <a:prstGeom prst="rect">
            <a:avLst/>
          </a:prstGeom>
          <a:noFill/>
        </p:spPr>
        <p:txBody>
          <a:bodyPr wrap="square">
            <a:spAutoFit/>
          </a:bodyPr>
          <a:lstStyle/>
          <a:p>
            <a:r>
              <a:rPr lang="en-US" dirty="0"/>
              <a:t>The filtering feature of the website should be more user friendly. More filtering features should be offered to the user. More filtering features should be added to the website and its design should be updated.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336009" y="1271712"/>
            <a:ext cx="7519982" cy="5173871"/>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2196500" y="3190875"/>
            <a:ext cx="7766649" cy="6000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9080116" y="3183136"/>
            <a:ext cx="883033"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DAFEDE78-7C35-9B40-C072-31519C1717E2}"/>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5</a:t>
            </a:r>
            <a:endParaRPr lang="en-GB" dirty="0"/>
          </a:p>
        </p:txBody>
      </p:sp>
      <p:sp>
        <p:nvSpPr>
          <p:cNvPr id="4" name="Oval 3">
            <a:extLst>
              <a:ext uri="{FF2B5EF4-FFF2-40B4-BE49-F238E27FC236}">
                <a16:creationId xmlns:a16="http://schemas.microsoft.com/office/drawing/2014/main" id="{B4E04544-BBDA-7492-D1D5-30257943D27B}"/>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6</a:t>
            </a:r>
            <a:endParaRPr lang="en-GB" dirty="0"/>
          </a:p>
        </p:txBody>
      </p:sp>
    </p:spTree>
    <p:extLst>
      <p:ext uri="{BB962C8B-B14F-4D97-AF65-F5344CB8AC3E}">
        <p14:creationId xmlns:p14="http://schemas.microsoft.com/office/powerpoint/2010/main" val="1905557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4" name="Metin kutusu 13">
            <a:extLst>
              <a:ext uri="{FF2B5EF4-FFF2-40B4-BE49-F238E27FC236}">
                <a16:creationId xmlns:a16="http://schemas.microsoft.com/office/drawing/2014/main" id="{FA8A7DBF-6D35-074B-F849-CFCD111DCAE7}"/>
              </a:ext>
            </a:extLst>
          </p:cNvPr>
          <p:cNvSpPr txBox="1"/>
          <p:nvPr/>
        </p:nvSpPr>
        <p:spPr>
          <a:xfrm>
            <a:off x="167877" y="201153"/>
            <a:ext cx="11856245" cy="923330"/>
          </a:xfrm>
          <a:prstGeom prst="rect">
            <a:avLst/>
          </a:prstGeom>
          <a:noFill/>
        </p:spPr>
        <p:txBody>
          <a:bodyPr wrap="square">
            <a:spAutoFit/>
          </a:bodyPr>
          <a:lstStyle/>
          <a:p>
            <a:r>
              <a:rPr lang="en-US" dirty="0"/>
              <a:t>After the user has filtered the movies, she/he cannot remove them. </a:t>
            </a:r>
            <a:r>
              <a:rPr lang="tr-TR" dirty="0" err="1"/>
              <a:t>So</a:t>
            </a:r>
            <a:r>
              <a:rPr lang="tr-TR" dirty="0"/>
              <a:t>, t</a:t>
            </a:r>
            <a:r>
              <a:rPr lang="en-US" dirty="0"/>
              <a:t>he user has to refresh the page to see all the movies without filter. This situation limits the freedom of the user. Also, the user cannot select multiple categories at the same time.</a:t>
            </a:r>
            <a:r>
              <a:rPr lang="tr-TR" dirty="0"/>
              <a:t> </a:t>
            </a:r>
            <a:r>
              <a:rPr lang="en-US" dirty="0"/>
              <a:t>The filtering feature of the website needs to be updated.</a:t>
            </a:r>
            <a:endParaRPr lang="en-GB" dirty="0"/>
          </a:p>
        </p:txBody>
      </p:sp>
      <p:pic>
        <p:nvPicPr>
          <p:cNvPr id="3" name="Resim 2">
            <a:extLst>
              <a:ext uri="{FF2B5EF4-FFF2-40B4-BE49-F238E27FC236}">
                <a16:creationId xmlns:a16="http://schemas.microsoft.com/office/drawing/2014/main" id="{DA01DFB4-89DC-9322-2FB9-73267DA7AA34}"/>
              </a:ext>
            </a:extLst>
          </p:cNvPr>
          <p:cNvPicPr>
            <a:picLocks noChangeAspect="1"/>
          </p:cNvPicPr>
          <p:nvPr/>
        </p:nvPicPr>
        <p:blipFill>
          <a:blip r:embed="rId3"/>
          <a:srcRect/>
          <a:stretch/>
        </p:blipFill>
        <p:spPr>
          <a:xfrm>
            <a:off x="2561150" y="3967737"/>
            <a:ext cx="6764900" cy="2764328"/>
          </a:xfrm>
          <a:prstGeom prst="rect">
            <a:avLst/>
          </a:prstGeom>
        </p:spPr>
      </p:pic>
      <p:pic>
        <p:nvPicPr>
          <p:cNvPr id="6" name="Resim 5">
            <a:extLst>
              <a:ext uri="{FF2B5EF4-FFF2-40B4-BE49-F238E27FC236}">
                <a16:creationId xmlns:a16="http://schemas.microsoft.com/office/drawing/2014/main" id="{6721FD64-316F-BB26-4461-DE307FAF83D6}"/>
              </a:ext>
            </a:extLst>
          </p:cNvPr>
          <p:cNvPicPr>
            <a:picLocks noChangeAspect="1"/>
          </p:cNvPicPr>
          <p:nvPr/>
        </p:nvPicPr>
        <p:blipFill>
          <a:blip r:embed="rId4"/>
          <a:srcRect/>
          <a:stretch/>
        </p:blipFill>
        <p:spPr>
          <a:xfrm>
            <a:off x="2561149" y="1124483"/>
            <a:ext cx="6764900" cy="2743579"/>
          </a:xfrm>
          <a:prstGeom prst="rect">
            <a:avLst/>
          </a:prstGeom>
        </p:spPr>
      </p:pic>
      <p:sp>
        <p:nvSpPr>
          <p:cNvPr id="7" name="Dikdörtgen: Köşeleri Yuvarlatılmış 6">
            <a:extLst>
              <a:ext uri="{FF2B5EF4-FFF2-40B4-BE49-F238E27FC236}">
                <a16:creationId xmlns:a16="http://schemas.microsoft.com/office/drawing/2014/main" id="{25D57ACF-5C5E-DB35-14F2-77B62485F19B}"/>
              </a:ext>
            </a:extLst>
          </p:cNvPr>
          <p:cNvSpPr/>
          <p:nvPr/>
        </p:nvSpPr>
        <p:spPr>
          <a:xfrm>
            <a:off x="3104076" y="3967737"/>
            <a:ext cx="4915974" cy="521378"/>
          </a:xfrm>
          <a:prstGeom prst="roundRect">
            <a:avLst>
              <a:gd name="adj" fmla="val 1579"/>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etin kutusu 11">
            <a:extLst>
              <a:ext uri="{FF2B5EF4-FFF2-40B4-BE49-F238E27FC236}">
                <a16:creationId xmlns:a16="http://schemas.microsoft.com/office/drawing/2014/main" id="{C60795D5-B085-216D-1886-08C2C8253D18}"/>
              </a:ext>
            </a:extLst>
          </p:cNvPr>
          <p:cNvSpPr txBox="1"/>
          <p:nvPr/>
        </p:nvSpPr>
        <p:spPr>
          <a:xfrm>
            <a:off x="7209351" y="3920649"/>
            <a:ext cx="884749"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802158FC-B867-E7EA-3557-6771C313D25A}"/>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10</a:t>
            </a:r>
            <a:endParaRPr lang="en-GB" dirty="0"/>
          </a:p>
        </p:txBody>
      </p:sp>
    </p:spTree>
    <p:extLst>
      <p:ext uri="{BB962C8B-B14F-4D97-AF65-F5344CB8AC3E}">
        <p14:creationId xmlns:p14="http://schemas.microsoft.com/office/powerpoint/2010/main" val="106508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Resim Yer Tutucusu 8">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alphaModFix amt="35000"/>
          </a:blip>
          <a:srcRect b="30"/>
          <a:stretch/>
        </p:blipFill>
        <p:spPr>
          <a:xfrm>
            <a:off x="-1" y="-30"/>
            <a:ext cx="12192000" cy="6855958"/>
          </a:xfrm>
          <a:prstGeom prst="rect">
            <a:avLst/>
          </a:prstGeom>
        </p:spPr>
      </p:pic>
      <p:sp>
        <p:nvSpPr>
          <p:cNvPr id="4" name="Başlık 3">
            <a:extLst>
              <a:ext uri="{FF2B5EF4-FFF2-40B4-BE49-F238E27FC236}">
                <a16:creationId xmlns:a16="http://schemas.microsoft.com/office/drawing/2014/main" id="{C278FAAB-8DFA-4475-B8B6-51A3ED193119}"/>
              </a:ext>
            </a:extLst>
          </p:cNvPr>
          <p:cNvSpPr>
            <a:spLocks noGrp="1"/>
          </p:cNvSpPr>
          <p:nvPr>
            <p:ph type="title"/>
          </p:nvPr>
        </p:nvSpPr>
        <p:spPr>
          <a:xfrm>
            <a:off x="643468" y="3320860"/>
            <a:ext cx="4666470" cy="776688"/>
          </a:xfrm>
        </p:spPr>
        <p:txBody>
          <a:bodyPr vert="horz" lIns="91440" tIns="45720" rIns="91440" bIns="45720" rtlCol="0" anchor="t">
            <a:normAutofit/>
          </a:bodyPr>
          <a:lstStyle/>
          <a:p>
            <a:pPr algn="l"/>
            <a:r>
              <a:rPr lang="tr-TR" sz="2000" b="1" dirty="0"/>
              <a:t>2</a:t>
            </a:r>
            <a:r>
              <a:rPr lang="tr-TR" sz="2000" b="1" kern="1200" dirty="0">
                <a:solidFill>
                  <a:schemeClr val="tx1"/>
                </a:solidFill>
                <a:latin typeface="+mj-lt"/>
                <a:ea typeface="+mj-ea"/>
                <a:cs typeface="+mj-cs"/>
              </a:rPr>
              <a:t>. </a:t>
            </a:r>
            <a:r>
              <a:rPr lang="en-US" sz="4400" b="1" kern="1200" dirty="0">
                <a:solidFill>
                  <a:schemeClr val="tx1"/>
                </a:solidFill>
                <a:latin typeface="+mj-lt"/>
                <a:ea typeface="+mj-ea"/>
                <a:cs typeface="+mj-cs"/>
              </a:rPr>
              <a:t>Purpose of the Test </a:t>
            </a:r>
          </a:p>
        </p:txBody>
      </p:sp>
      <p:sp>
        <p:nvSpPr>
          <p:cNvPr id="14" name="Freeform: Shape 13">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Resim Yer Tutucusu 6">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rotWithShape="1">
          <a:blip r:embed="rId4"/>
          <a:srcRect l="14626" r="30393" b="1"/>
          <a:stretch/>
        </p:blipFill>
        <p:spPr>
          <a:xfrm>
            <a:off x="6021086" y="544804"/>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163372774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121333" y="118471"/>
            <a:ext cx="11949334" cy="923330"/>
          </a:xfrm>
          <a:prstGeom prst="rect">
            <a:avLst/>
          </a:prstGeom>
          <a:noFill/>
        </p:spPr>
        <p:txBody>
          <a:bodyPr wrap="square">
            <a:spAutoFit/>
          </a:bodyPr>
          <a:lstStyle/>
          <a:p>
            <a:r>
              <a:rPr lang="en-US" dirty="0"/>
              <a:t>When the system does not find any movies as a result of the filtering made by the user, it does not show the user a notification message. It just shows a blank page. So,</a:t>
            </a:r>
            <a:r>
              <a:rPr lang="tr-TR" dirty="0"/>
              <a:t> </a:t>
            </a:r>
            <a:r>
              <a:rPr lang="en-US" dirty="0"/>
              <a:t>the user is also waiting for the page to load. This causes the user to waste time. As a solution, the system should inform the user when a suitable movie is not found as a result of the user's filtering.</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2791401" y="4738656"/>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855121" y="1197656"/>
            <a:ext cx="6481757" cy="339737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3053750" y="1710609"/>
            <a:ext cx="4604350" cy="10516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2984118" y="2711680"/>
            <a:ext cx="911608" cy="307746"/>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pic>
        <p:nvPicPr>
          <p:cNvPr id="4" name="Resim 3">
            <a:extLst>
              <a:ext uri="{FF2B5EF4-FFF2-40B4-BE49-F238E27FC236}">
                <a16:creationId xmlns:a16="http://schemas.microsoft.com/office/drawing/2014/main" id="{AF14F85C-A78B-EE6D-AAD3-0975EC4A55CD}"/>
              </a:ext>
            </a:extLst>
          </p:cNvPr>
          <p:cNvPicPr>
            <a:picLocks noChangeAspect="1"/>
          </p:cNvPicPr>
          <p:nvPr/>
        </p:nvPicPr>
        <p:blipFill rotWithShape="1">
          <a:blip r:embed="rId4"/>
          <a:srcRect b="49547"/>
          <a:stretch/>
        </p:blipFill>
        <p:spPr>
          <a:xfrm>
            <a:off x="2855121" y="5107988"/>
            <a:ext cx="6481757" cy="1714811"/>
          </a:xfrm>
          <a:prstGeom prst="rect">
            <a:avLst/>
          </a:prstGeom>
        </p:spPr>
      </p:pic>
      <p:sp>
        <p:nvSpPr>
          <p:cNvPr id="2" name="Oval 1">
            <a:extLst>
              <a:ext uri="{FF2B5EF4-FFF2-40B4-BE49-F238E27FC236}">
                <a16:creationId xmlns:a16="http://schemas.microsoft.com/office/drawing/2014/main" id="{6201A0C3-89FB-07F9-66A3-2A05CB0F0CE9}"/>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17</a:t>
            </a:r>
            <a:endParaRPr lang="en-GB" dirty="0"/>
          </a:p>
        </p:txBody>
      </p:sp>
    </p:spTree>
    <p:extLst>
      <p:ext uri="{BB962C8B-B14F-4D97-AF65-F5344CB8AC3E}">
        <p14:creationId xmlns:p14="http://schemas.microsoft.com/office/powerpoint/2010/main" val="2522369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11718" y="228850"/>
            <a:ext cx="11568561" cy="1200329"/>
          </a:xfrm>
          <a:prstGeom prst="rect">
            <a:avLst/>
          </a:prstGeom>
          <a:noFill/>
        </p:spPr>
        <p:txBody>
          <a:bodyPr wrap="square">
            <a:spAutoFit/>
          </a:bodyPr>
          <a:lstStyle/>
          <a:p>
            <a:r>
              <a:rPr lang="en-US" dirty="0"/>
              <a:t>The buttons that switch between movies on the website consist of numbers. Both the color and size of these buttons are wrong. The color of the buttons makes it difficult to see the buttons. The size of the buttons makes it difficult to touch.</a:t>
            </a:r>
            <a:r>
              <a:rPr lang="tr-TR" dirty="0"/>
              <a:t> </a:t>
            </a:r>
            <a:r>
              <a:rPr lang="tr-TR" dirty="0" err="1"/>
              <a:t>Also</a:t>
            </a:r>
            <a:r>
              <a:rPr lang="tr-TR" dirty="0"/>
              <a:t>, </a:t>
            </a:r>
            <a:r>
              <a:rPr lang="en-US" dirty="0"/>
              <a:t>"More" is written on the buttons used to switch to the page of other movies on the website. It is more correct to write "next" on these buttons. These buttons should be updated.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1903582" y="1429179"/>
            <a:ext cx="8384836" cy="5180333"/>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5495926" y="6041821"/>
            <a:ext cx="1257300" cy="5676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5659247" y="5779513"/>
            <a:ext cx="930658"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Dikdörtgen: Köşeleri Yuvarlatılmış 1">
            <a:extLst>
              <a:ext uri="{FF2B5EF4-FFF2-40B4-BE49-F238E27FC236}">
                <a16:creationId xmlns:a16="http://schemas.microsoft.com/office/drawing/2014/main" id="{6B38FC7C-68FB-7E88-8354-8CA9F4EABEF4}"/>
              </a:ext>
            </a:extLst>
          </p:cNvPr>
          <p:cNvSpPr/>
          <p:nvPr/>
        </p:nvSpPr>
        <p:spPr>
          <a:xfrm>
            <a:off x="9088270" y="6041821"/>
            <a:ext cx="1257300" cy="5676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Metin kutusu 3">
            <a:extLst>
              <a:ext uri="{FF2B5EF4-FFF2-40B4-BE49-F238E27FC236}">
                <a16:creationId xmlns:a16="http://schemas.microsoft.com/office/drawing/2014/main" id="{1CCD03E9-CC47-5235-1CED-D06BAF620188}"/>
              </a:ext>
            </a:extLst>
          </p:cNvPr>
          <p:cNvSpPr txBox="1"/>
          <p:nvPr/>
        </p:nvSpPr>
        <p:spPr>
          <a:xfrm>
            <a:off x="9251591" y="5767826"/>
            <a:ext cx="930658"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5" name="Oval 4">
            <a:extLst>
              <a:ext uri="{FF2B5EF4-FFF2-40B4-BE49-F238E27FC236}">
                <a16:creationId xmlns:a16="http://schemas.microsoft.com/office/drawing/2014/main" id="{1A0093F9-962D-316F-456D-8AA366549D88}"/>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6</a:t>
            </a:r>
            <a:endParaRPr lang="en-GB" dirty="0"/>
          </a:p>
        </p:txBody>
      </p:sp>
      <p:sp>
        <p:nvSpPr>
          <p:cNvPr id="8" name="Oval 7">
            <a:extLst>
              <a:ext uri="{FF2B5EF4-FFF2-40B4-BE49-F238E27FC236}">
                <a16:creationId xmlns:a16="http://schemas.microsoft.com/office/drawing/2014/main" id="{ED5E607A-3BCF-1F5F-0CC1-72A2CA08ADE9}"/>
              </a:ext>
            </a:extLst>
          </p:cNvPr>
          <p:cNvSpPr/>
          <p:nvPr/>
        </p:nvSpPr>
        <p:spPr>
          <a:xfrm>
            <a:off x="732976" y="6136468"/>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11</a:t>
            </a:r>
            <a:endParaRPr lang="en-GB" dirty="0"/>
          </a:p>
        </p:txBody>
      </p:sp>
      <p:sp>
        <p:nvSpPr>
          <p:cNvPr id="9" name="Oval 8">
            <a:extLst>
              <a:ext uri="{FF2B5EF4-FFF2-40B4-BE49-F238E27FC236}">
                <a16:creationId xmlns:a16="http://schemas.microsoft.com/office/drawing/2014/main" id="{157BDE66-61C6-2BDB-ABE4-743CF3FB88EC}"/>
              </a:ext>
            </a:extLst>
          </p:cNvPr>
          <p:cNvSpPr/>
          <p:nvPr/>
        </p:nvSpPr>
        <p:spPr>
          <a:xfrm>
            <a:off x="133305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12</a:t>
            </a:r>
            <a:endParaRPr lang="en-GB" dirty="0"/>
          </a:p>
        </p:txBody>
      </p:sp>
      <p:sp>
        <p:nvSpPr>
          <p:cNvPr id="10" name="Oval 9">
            <a:extLst>
              <a:ext uri="{FF2B5EF4-FFF2-40B4-BE49-F238E27FC236}">
                <a16:creationId xmlns:a16="http://schemas.microsoft.com/office/drawing/2014/main" id="{CB5BE7BC-026B-2FA2-55C8-7350A794DC84}"/>
              </a:ext>
            </a:extLst>
          </p:cNvPr>
          <p:cNvSpPr/>
          <p:nvPr/>
        </p:nvSpPr>
        <p:spPr>
          <a:xfrm>
            <a:off x="1930739" y="6136468"/>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16</a:t>
            </a:r>
            <a:endParaRPr lang="en-GB" dirty="0"/>
          </a:p>
        </p:txBody>
      </p:sp>
    </p:spTree>
    <p:extLst>
      <p:ext uri="{BB962C8B-B14F-4D97-AF65-F5344CB8AC3E}">
        <p14:creationId xmlns:p14="http://schemas.microsoft.com/office/powerpoint/2010/main" val="1135393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630806" y="449892"/>
            <a:ext cx="10930386" cy="923330"/>
          </a:xfrm>
          <a:prstGeom prst="rect">
            <a:avLst/>
          </a:prstGeom>
          <a:noFill/>
        </p:spPr>
        <p:txBody>
          <a:bodyPr wrap="square">
            <a:spAutoFit/>
          </a:bodyPr>
          <a:lstStyle/>
          <a:p>
            <a:r>
              <a:rPr lang="en-US" dirty="0"/>
              <a:t>On the website where the movie genres are listed, some movie genres are listed as (genre + movie), while some movie genres are listed only as (genre). This situation disrupts the compatibility of the website. It may bother some users. As a solution, movie genres should be displayed in a single format.</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1648784" y="2011146"/>
            <a:ext cx="8894429" cy="4063587"/>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3790949" y="3943350"/>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4306695" y="3703997"/>
            <a:ext cx="911608"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Dikdörtgen: Köşeleri Yuvarlatılmış 1">
            <a:extLst>
              <a:ext uri="{FF2B5EF4-FFF2-40B4-BE49-F238E27FC236}">
                <a16:creationId xmlns:a16="http://schemas.microsoft.com/office/drawing/2014/main" id="{7169A3CB-0FE8-32FF-C7C3-5D475BF8375F}"/>
              </a:ext>
            </a:extLst>
          </p:cNvPr>
          <p:cNvSpPr/>
          <p:nvPr/>
        </p:nvSpPr>
        <p:spPr>
          <a:xfrm>
            <a:off x="3790949" y="4666141"/>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ikdörtgen: Köşeleri Yuvarlatılmış 3">
            <a:extLst>
              <a:ext uri="{FF2B5EF4-FFF2-40B4-BE49-F238E27FC236}">
                <a16:creationId xmlns:a16="http://schemas.microsoft.com/office/drawing/2014/main" id="{8BD22015-C4A2-6917-6781-F5C62359F653}"/>
              </a:ext>
            </a:extLst>
          </p:cNvPr>
          <p:cNvSpPr/>
          <p:nvPr/>
        </p:nvSpPr>
        <p:spPr>
          <a:xfrm>
            <a:off x="5772149" y="4655507"/>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kdörtgen: Köşeleri Yuvarlatılmış 7">
            <a:extLst>
              <a:ext uri="{FF2B5EF4-FFF2-40B4-BE49-F238E27FC236}">
                <a16:creationId xmlns:a16="http://schemas.microsoft.com/office/drawing/2014/main" id="{916FDC84-2B3B-0FA4-985C-A8A1934D4674}"/>
              </a:ext>
            </a:extLst>
          </p:cNvPr>
          <p:cNvSpPr/>
          <p:nvPr/>
        </p:nvSpPr>
        <p:spPr>
          <a:xfrm>
            <a:off x="3790949" y="5046032"/>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ikdörtgen: Köşeleri Yuvarlatılmış 8">
            <a:extLst>
              <a:ext uri="{FF2B5EF4-FFF2-40B4-BE49-F238E27FC236}">
                <a16:creationId xmlns:a16="http://schemas.microsoft.com/office/drawing/2014/main" id="{824F09C9-D223-C898-5AB3-19FA9EBE29A0}"/>
              </a:ext>
            </a:extLst>
          </p:cNvPr>
          <p:cNvSpPr/>
          <p:nvPr/>
        </p:nvSpPr>
        <p:spPr>
          <a:xfrm>
            <a:off x="5772149" y="5046032"/>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ikdörtgen: Köşeleri Yuvarlatılmış 9">
            <a:extLst>
              <a:ext uri="{FF2B5EF4-FFF2-40B4-BE49-F238E27FC236}">
                <a16:creationId xmlns:a16="http://schemas.microsoft.com/office/drawing/2014/main" id="{64330203-95DC-03E0-6CC6-51552FE79BAF}"/>
              </a:ext>
            </a:extLst>
          </p:cNvPr>
          <p:cNvSpPr/>
          <p:nvPr/>
        </p:nvSpPr>
        <p:spPr>
          <a:xfrm>
            <a:off x="7753349" y="5043012"/>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Dikdörtgen: Köşeleri Yuvarlatılmış 10">
            <a:extLst>
              <a:ext uri="{FF2B5EF4-FFF2-40B4-BE49-F238E27FC236}">
                <a16:creationId xmlns:a16="http://schemas.microsoft.com/office/drawing/2014/main" id="{7406D24F-DEF1-4636-E996-B2C4C69A6D36}"/>
              </a:ext>
            </a:extLst>
          </p:cNvPr>
          <p:cNvSpPr/>
          <p:nvPr/>
        </p:nvSpPr>
        <p:spPr>
          <a:xfrm>
            <a:off x="7753349" y="5411078"/>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Dikdörtgen: Köşeleri Yuvarlatılmış 11">
            <a:extLst>
              <a:ext uri="{FF2B5EF4-FFF2-40B4-BE49-F238E27FC236}">
                <a16:creationId xmlns:a16="http://schemas.microsoft.com/office/drawing/2014/main" id="{499DE4A2-4A10-FEA3-5302-442D6E785107}"/>
              </a:ext>
            </a:extLst>
          </p:cNvPr>
          <p:cNvSpPr/>
          <p:nvPr/>
        </p:nvSpPr>
        <p:spPr>
          <a:xfrm>
            <a:off x="1786417" y="5756999"/>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ikdörtgen: Köşeleri Yuvarlatılmış 13">
            <a:extLst>
              <a:ext uri="{FF2B5EF4-FFF2-40B4-BE49-F238E27FC236}">
                <a16:creationId xmlns:a16="http://schemas.microsoft.com/office/drawing/2014/main" id="{C3389EB5-3222-E585-4D6A-F41410E5E33C}"/>
              </a:ext>
            </a:extLst>
          </p:cNvPr>
          <p:cNvSpPr/>
          <p:nvPr/>
        </p:nvSpPr>
        <p:spPr>
          <a:xfrm>
            <a:off x="7753349" y="4655507"/>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77D8B2E7-A47B-C6A5-DE7C-5607F25B1B90}"/>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Tree>
    <p:extLst>
      <p:ext uri="{BB962C8B-B14F-4D97-AF65-F5344CB8AC3E}">
        <p14:creationId xmlns:p14="http://schemas.microsoft.com/office/powerpoint/2010/main" val="61254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555326" y="308765"/>
            <a:ext cx="11233748" cy="923330"/>
          </a:xfrm>
          <a:prstGeom prst="rect">
            <a:avLst/>
          </a:prstGeom>
          <a:noFill/>
        </p:spPr>
        <p:txBody>
          <a:bodyPr wrap="square">
            <a:spAutoFit/>
          </a:bodyPr>
          <a:lstStyle/>
          <a:p>
            <a:r>
              <a:rPr lang="en-US" dirty="0"/>
              <a:t>The "Top Box Office" button of the website opens the wrong page. While the "Top Box Office" button should open the page showing the top movies, it opens the main page of the website. This confuses the user. The "Top Box Office" button should be fixed.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555326" y="1355153"/>
            <a:ext cx="11233748" cy="57320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4803474" y="1554578"/>
            <a:ext cx="899125" cy="471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Metin kutusu 6">
            <a:extLst>
              <a:ext uri="{FF2B5EF4-FFF2-40B4-BE49-F238E27FC236}">
                <a16:creationId xmlns:a16="http://schemas.microsoft.com/office/drawing/2014/main" id="{68524B43-C5C5-BBD2-560E-2080B9802360}"/>
              </a:ext>
            </a:extLst>
          </p:cNvPr>
          <p:cNvSpPr txBox="1"/>
          <p:nvPr/>
        </p:nvSpPr>
        <p:spPr>
          <a:xfrm>
            <a:off x="4803473" y="2025848"/>
            <a:ext cx="899126"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Metin kutusu 1">
            <a:extLst>
              <a:ext uri="{FF2B5EF4-FFF2-40B4-BE49-F238E27FC236}">
                <a16:creationId xmlns:a16="http://schemas.microsoft.com/office/drawing/2014/main" id="{950DBDCC-8A87-102E-CF2F-26A623728538}"/>
              </a:ext>
            </a:extLst>
          </p:cNvPr>
          <p:cNvSpPr txBox="1"/>
          <p:nvPr/>
        </p:nvSpPr>
        <p:spPr>
          <a:xfrm>
            <a:off x="555326" y="2957020"/>
            <a:ext cx="11233748" cy="646331"/>
          </a:xfrm>
          <a:prstGeom prst="rect">
            <a:avLst/>
          </a:prstGeom>
          <a:noFill/>
        </p:spPr>
        <p:txBody>
          <a:bodyPr wrap="square">
            <a:spAutoFit/>
          </a:bodyPr>
          <a:lstStyle/>
          <a:p>
            <a:r>
              <a:rPr lang="en-US" dirty="0"/>
              <a:t>While the website's "On Demand" button should work like the other buttons next to it, it opens another website. This confuses the user. This button should be designed differently from other buttons.</a:t>
            </a:r>
            <a:endParaRPr lang="en-GB" dirty="0"/>
          </a:p>
        </p:txBody>
      </p:sp>
      <p:pic>
        <p:nvPicPr>
          <p:cNvPr id="4" name="Resim 3">
            <a:extLst>
              <a:ext uri="{FF2B5EF4-FFF2-40B4-BE49-F238E27FC236}">
                <a16:creationId xmlns:a16="http://schemas.microsoft.com/office/drawing/2014/main" id="{064EE389-070D-9D7E-D5DD-946CBC2A8F8F}"/>
              </a:ext>
            </a:extLst>
          </p:cNvPr>
          <p:cNvPicPr>
            <a:picLocks noChangeAspect="1"/>
          </p:cNvPicPr>
          <p:nvPr/>
        </p:nvPicPr>
        <p:blipFill>
          <a:blip r:embed="rId4"/>
          <a:srcRect/>
          <a:stretch/>
        </p:blipFill>
        <p:spPr>
          <a:xfrm>
            <a:off x="555326" y="3856336"/>
            <a:ext cx="11233748" cy="567899"/>
          </a:xfrm>
          <a:prstGeom prst="rect">
            <a:avLst/>
          </a:prstGeom>
        </p:spPr>
      </p:pic>
      <p:sp>
        <p:nvSpPr>
          <p:cNvPr id="8" name="Dikdörtgen: Köşeleri Yuvarlatılmış 7">
            <a:extLst>
              <a:ext uri="{FF2B5EF4-FFF2-40B4-BE49-F238E27FC236}">
                <a16:creationId xmlns:a16="http://schemas.microsoft.com/office/drawing/2014/main" id="{73734567-32BC-645B-B47F-C51AE9B9CA95}"/>
              </a:ext>
            </a:extLst>
          </p:cNvPr>
          <p:cNvSpPr/>
          <p:nvPr/>
        </p:nvSpPr>
        <p:spPr>
          <a:xfrm>
            <a:off x="5646437" y="4053106"/>
            <a:ext cx="899126" cy="471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Metin kutusu 8">
            <a:extLst>
              <a:ext uri="{FF2B5EF4-FFF2-40B4-BE49-F238E27FC236}">
                <a16:creationId xmlns:a16="http://schemas.microsoft.com/office/drawing/2014/main" id="{5B8E243F-E9E6-3CC4-7B6E-8D557C6A9B30}"/>
              </a:ext>
            </a:extLst>
          </p:cNvPr>
          <p:cNvSpPr txBox="1"/>
          <p:nvPr/>
        </p:nvSpPr>
        <p:spPr>
          <a:xfrm>
            <a:off x="5646437" y="4512068"/>
            <a:ext cx="899126"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pic>
        <p:nvPicPr>
          <p:cNvPr id="11" name="Resim 10">
            <a:extLst>
              <a:ext uri="{FF2B5EF4-FFF2-40B4-BE49-F238E27FC236}">
                <a16:creationId xmlns:a16="http://schemas.microsoft.com/office/drawing/2014/main" id="{2C73383A-2D0C-233A-9C90-068831CC324A}"/>
              </a:ext>
            </a:extLst>
          </p:cNvPr>
          <p:cNvPicPr>
            <a:picLocks noChangeAspect="1"/>
          </p:cNvPicPr>
          <p:nvPr/>
        </p:nvPicPr>
        <p:blipFill>
          <a:blip r:embed="rId5"/>
          <a:stretch>
            <a:fillRect/>
          </a:stretch>
        </p:blipFill>
        <p:spPr>
          <a:xfrm>
            <a:off x="8061023" y="4677220"/>
            <a:ext cx="3714750" cy="1872015"/>
          </a:xfrm>
          <a:prstGeom prst="rect">
            <a:avLst/>
          </a:prstGeom>
        </p:spPr>
      </p:pic>
      <p:pic>
        <p:nvPicPr>
          <p:cNvPr id="14" name="Grafik 13" descr="Paylaş düz dolguyla">
            <a:extLst>
              <a:ext uri="{FF2B5EF4-FFF2-40B4-BE49-F238E27FC236}">
                <a16:creationId xmlns:a16="http://schemas.microsoft.com/office/drawing/2014/main" id="{C184CF41-13D0-3DF2-9D96-2B1B6702B0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3124" y="5981336"/>
            <a:ext cx="567899" cy="567899"/>
          </a:xfrm>
          <a:prstGeom prst="rect">
            <a:avLst/>
          </a:prstGeom>
        </p:spPr>
      </p:pic>
      <p:sp>
        <p:nvSpPr>
          <p:cNvPr id="5" name="Oval 4">
            <a:extLst>
              <a:ext uri="{FF2B5EF4-FFF2-40B4-BE49-F238E27FC236}">
                <a16:creationId xmlns:a16="http://schemas.microsoft.com/office/drawing/2014/main" id="{6E62F2E3-4B8B-1761-3446-9DC5767EC684}"/>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3</a:t>
            </a:r>
            <a:endParaRPr lang="en-GB" dirty="0"/>
          </a:p>
        </p:txBody>
      </p:sp>
      <p:sp>
        <p:nvSpPr>
          <p:cNvPr id="10" name="Oval 9">
            <a:extLst>
              <a:ext uri="{FF2B5EF4-FFF2-40B4-BE49-F238E27FC236}">
                <a16:creationId xmlns:a16="http://schemas.microsoft.com/office/drawing/2014/main" id="{E7631A70-FA3B-387B-512D-3E4B64F61863}"/>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
        <p:nvSpPr>
          <p:cNvPr id="12" name="Oval 11">
            <a:extLst>
              <a:ext uri="{FF2B5EF4-FFF2-40B4-BE49-F238E27FC236}">
                <a16:creationId xmlns:a16="http://schemas.microsoft.com/office/drawing/2014/main" id="{FE6DF4F8-2882-4040-078C-DA73A15997BB}"/>
              </a:ext>
            </a:extLst>
          </p:cNvPr>
          <p:cNvSpPr/>
          <p:nvPr/>
        </p:nvSpPr>
        <p:spPr>
          <a:xfrm>
            <a:off x="133305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18</a:t>
            </a:r>
            <a:endParaRPr lang="en-GB" dirty="0"/>
          </a:p>
        </p:txBody>
      </p:sp>
    </p:spTree>
    <p:extLst>
      <p:ext uri="{BB962C8B-B14F-4D97-AF65-F5344CB8AC3E}">
        <p14:creationId xmlns:p14="http://schemas.microsoft.com/office/powerpoint/2010/main" val="2370483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97432" y="276993"/>
            <a:ext cx="11597136" cy="923330"/>
          </a:xfrm>
          <a:prstGeom prst="rect">
            <a:avLst/>
          </a:prstGeom>
          <a:noFill/>
        </p:spPr>
        <p:txBody>
          <a:bodyPr wrap="square">
            <a:spAutoFit/>
          </a:bodyPr>
          <a:lstStyle/>
          <a:p>
            <a:r>
              <a:rPr lang="en-US" dirty="0"/>
              <a:t>The buttons that allow switching between movies, features and pictures on the website are designed differently in each section. This situation disrupts the compatibility of the website. It causes the user to get used to the more difficult website. A single type of button should be preferred in each section.</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917034" y="1329540"/>
            <a:ext cx="6357932" cy="334282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2581275" y="2537585"/>
            <a:ext cx="1047750" cy="18153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2659831" y="2291778"/>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pic>
        <p:nvPicPr>
          <p:cNvPr id="2" name="Resim 1">
            <a:extLst>
              <a:ext uri="{FF2B5EF4-FFF2-40B4-BE49-F238E27FC236}">
                <a16:creationId xmlns:a16="http://schemas.microsoft.com/office/drawing/2014/main" id="{4720066E-16E4-4F74-9D92-7526B19D8D55}"/>
              </a:ext>
            </a:extLst>
          </p:cNvPr>
          <p:cNvPicPr>
            <a:picLocks noChangeAspect="1"/>
          </p:cNvPicPr>
          <p:nvPr/>
        </p:nvPicPr>
        <p:blipFill>
          <a:blip r:embed="rId4"/>
          <a:srcRect/>
          <a:stretch/>
        </p:blipFill>
        <p:spPr>
          <a:xfrm>
            <a:off x="1593059" y="4764287"/>
            <a:ext cx="9005882" cy="1882761"/>
          </a:xfrm>
          <a:prstGeom prst="rect">
            <a:avLst/>
          </a:prstGeom>
        </p:spPr>
      </p:pic>
      <p:sp>
        <p:nvSpPr>
          <p:cNvPr id="4" name="Dikdörtgen: Köşeleri Yuvarlatılmış 3">
            <a:extLst>
              <a:ext uri="{FF2B5EF4-FFF2-40B4-BE49-F238E27FC236}">
                <a16:creationId xmlns:a16="http://schemas.microsoft.com/office/drawing/2014/main" id="{121B044B-F1DE-FA8E-EEE8-3A9A30AEB827}"/>
              </a:ext>
            </a:extLst>
          </p:cNvPr>
          <p:cNvSpPr/>
          <p:nvPr/>
        </p:nvSpPr>
        <p:spPr>
          <a:xfrm>
            <a:off x="1665892" y="5202878"/>
            <a:ext cx="1439257" cy="11857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kdörtgen: Köşeleri Yuvarlatılmış 7">
            <a:extLst>
              <a:ext uri="{FF2B5EF4-FFF2-40B4-BE49-F238E27FC236}">
                <a16:creationId xmlns:a16="http://schemas.microsoft.com/office/drawing/2014/main" id="{F692B43E-7633-07E4-C541-DC232C99675C}"/>
              </a:ext>
            </a:extLst>
          </p:cNvPr>
          <p:cNvSpPr/>
          <p:nvPr/>
        </p:nvSpPr>
        <p:spPr>
          <a:xfrm>
            <a:off x="8562975" y="2537585"/>
            <a:ext cx="1047750" cy="18153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etin kutusu 8">
            <a:extLst>
              <a:ext uri="{FF2B5EF4-FFF2-40B4-BE49-F238E27FC236}">
                <a16:creationId xmlns:a16="http://schemas.microsoft.com/office/drawing/2014/main" id="{B2B9E275-1B64-8DA4-95D0-3326504BB4AE}"/>
              </a:ext>
            </a:extLst>
          </p:cNvPr>
          <p:cNvSpPr txBox="1"/>
          <p:nvPr/>
        </p:nvSpPr>
        <p:spPr>
          <a:xfrm>
            <a:off x="8641531" y="2291778"/>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10" name="Dikdörtgen: Köşeleri Yuvarlatılmış 9">
            <a:extLst>
              <a:ext uri="{FF2B5EF4-FFF2-40B4-BE49-F238E27FC236}">
                <a16:creationId xmlns:a16="http://schemas.microsoft.com/office/drawing/2014/main" id="{C9F901BE-20EA-4A87-DBAD-7A9C80B7BD50}"/>
              </a:ext>
            </a:extLst>
          </p:cNvPr>
          <p:cNvSpPr/>
          <p:nvPr/>
        </p:nvSpPr>
        <p:spPr>
          <a:xfrm>
            <a:off x="9159684" y="5202877"/>
            <a:ext cx="1439257" cy="11857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etin kutusu 10">
            <a:extLst>
              <a:ext uri="{FF2B5EF4-FFF2-40B4-BE49-F238E27FC236}">
                <a16:creationId xmlns:a16="http://schemas.microsoft.com/office/drawing/2014/main" id="{3258F319-9945-ECE2-4BD6-952120A48F0C}"/>
              </a:ext>
            </a:extLst>
          </p:cNvPr>
          <p:cNvSpPr txBox="1"/>
          <p:nvPr/>
        </p:nvSpPr>
        <p:spPr>
          <a:xfrm>
            <a:off x="9433993" y="4944443"/>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12" name="Metin kutusu 11">
            <a:extLst>
              <a:ext uri="{FF2B5EF4-FFF2-40B4-BE49-F238E27FC236}">
                <a16:creationId xmlns:a16="http://schemas.microsoft.com/office/drawing/2014/main" id="{BDC3EED8-DDF8-E42E-866E-16E3287C636C}"/>
              </a:ext>
            </a:extLst>
          </p:cNvPr>
          <p:cNvSpPr txBox="1"/>
          <p:nvPr/>
        </p:nvSpPr>
        <p:spPr>
          <a:xfrm>
            <a:off x="1940201" y="4926131"/>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5" name="Oval 4">
            <a:extLst>
              <a:ext uri="{FF2B5EF4-FFF2-40B4-BE49-F238E27FC236}">
                <a16:creationId xmlns:a16="http://schemas.microsoft.com/office/drawing/2014/main" id="{79F38FD9-9BB5-CF96-96E0-8CEBD8E76DA3}"/>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Tree>
    <p:extLst>
      <p:ext uri="{BB962C8B-B14F-4D97-AF65-F5344CB8AC3E}">
        <p14:creationId xmlns:p14="http://schemas.microsoft.com/office/powerpoint/2010/main" val="2042042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97432" y="380450"/>
            <a:ext cx="11597136" cy="646331"/>
          </a:xfrm>
          <a:prstGeom prst="rect">
            <a:avLst/>
          </a:prstGeom>
          <a:noFill/>
        </p:spPr>
        <p:txBody>
          <a:bodyPr wrap="square">
            <a:spAutoFit/>
          </a:bodyPr>
          <a:lstStyle/>
          <a:p>
            <a:r>
              <a:rPr lang="en-US" dirty="0"/>
              <a:t>Trailers of movies can be watched on the website. But the quality of the watched trailers cannot be changed. This situation limits the freedom of the user. The user should be given the right to change the quality while watching the trailers.</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1897718" y="1643865"/>
            <a:ext cx="8396564" cy="4640207"/>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8562975" y="5810249"/>
            <a:ext cx="1323975" cy="6477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8779643" y="6217123"/>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63C5CE39-B37E-E92D-D685-951747F3A70D}"/>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Tree>
    <p:extLst>
      <p:ext uri="{BB962C8B-B14F-4D97-AF65-F5344CB8AC3E}">
        <p14:creationId xmlns:p14="http://schemas.microsoft.com/office/powerpoint/2010/main" val="3384626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97432" y="380450"/>
            <a:ext cx="11597136" cy="646331"/>
          </a:xfrm>
          <a:prstGeom prst="rect">
            <a:avLst/>
          </a:prstGeom>
          <a:noFill/>
        </p:spPr>
        <p:txBody>
          <a:bodyPr wrap="square">
            <a:spAutoFit/>
          </a:bodyPr>
          <a:lstStyle/>
          <a:p>
            <a:r>
              <a:rPr lang="en-US" dirty="0"/>
              <a:t>The page on their website showing movie details was not user-friendly. On this page, pictures of the movies are available in small size and in cut form. Images should be larger and shown in full. It should be redesigned in a modern way.</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1918914" y="1643865"/>
            <a:ext cx="8354171" cy="4640207"/>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1766514" y="4276063"/>
            <a:ext cx="3514725" cy="1676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3078557" y="5656602"/>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FD0A488B-81E8-3D7B-689F-0DF26D148A03}"/>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
        <p:nvSpPr>
          <p:cNvPr id="4" name="Oval 3">
            <a:extLst>
              <a:ext uri="{FF2B5EF4-FFF2-40B4-BE49-F238E27FC236}">
                <a16:creationId xmlns:a16="http://schemas.microsoft.com/office/drawing/2014/main" id="{CD4F2630-FF9D-C993-EF00-9882CBF4ECBD}"/>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6</a:t>
            </a:r>
            <a:endParaRPr lang="en-GB" dirty="0"/>
          </a:p>
        </p:txBody>
      </p:sp>
    </p:spTree>
    <p:extLst>
      <p:ext uri="{BB962C8B-B14F-4D97-AF65-F5344CB8AC3E}">
        <p14:creationId xmlns:p14="http://schemas.microsoft.com/office/powerpoint/2010/main" val="18604081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97432" y="603166"/>
            <a:ext cx="11597136" cy="923330"/>
          </a:xfrm>
          <a:prstGeom prst="rect">
            <a:avLst/>
          </a:prstGeom>
          <a:noFill/>
        </p:spPr>
        <p:txBody>
          <a:bodyPr wrap="square">
            <a:spAutoFit/>
          </a:bodyPr>
          <a:lstStyle/>
          <a:p>
            <a:r>
              <a:rPr lang="en-US" dirty="0"/>
              <a:t>Tickets can be purchased for the movies that are currently in theaters on the website. But sometimes, when you click on the movie to buy a ticket, the day and time do not appear. When the user refreshes the page 2-3 times, the days and hours come. The problem causing this situation should be identified and resolved.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97432" y="2217244"/>
            <a:ext cx="5781157" cy="3362696"/>
          </a:xfrm>
          <a:prstGeom prst="rect">
            <a:avLst/>
          </a:prstGeom>
        </p:spPr>
      </p:pic>
      <p:sp>
        <p:nvSpPr>
          <p:cNvPr id="7" name="Metin kutusu 6">
            <a:extLst>
              <a:ext uri="{FF2B5EF4-FFF2-40B4-BE49-F238E27FC236}">
                <a16:creationId xmlns:a16="http://schemas.microsoft.com/office/drawing/2014/main" id="{68524B43-C5C5-BBD2-560E-2080B9802360}"/>
              </a:ext>
            </a:extLst>
          </p:cNvPr>
          <p:cNvSpPr txBox="1"/>
          <p:nvPr/>
        </p:nvSpPr>
        <p:spPr>
          <a:xfrm>
            <a:off x="11108544" y="5656600"/>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pic>
        <p:nvPicPr>
          <p:cNvPr id="4" name="Resim 3">
            <a:extLst>
              <a:ext uri="{FF2B5EF4-FFF2-40B4-BE49-F238E27FC236}">
                <a16:creationId xmlns:a16="http://schemas.microsoft.com/office/drawing/2014/main" id="{16DA8936-C9D3-E660-948D-7D31B1B91797}"/>
              </a:ext>
            </a:extLst>
          </p:cNvPr>
          <p:cNvPicPr>
            <a:picLocks noChangeAspect="1"/>
          </p:cNvPicPr>
          <p:nvPr/>
        </p:nvPicPr>
        <p:blipFill>
          <a:blip r:embed="rId4"/>
          <a:stretch>
            <a:fillRect/>
          </a:stretch>
        </p:blipFill>
        <p:spPr>
          <a:xfrm>
            <a:off x="6247433" y="2217244"/>
            <a:ext cx="5647135" cy="3362695"/>
          </a:xfrm>
          <a:prstGeom prst="rect">
            <a:avLst/>
          </a:prstGeom>
        </p:spPr>
      </p:pic>
      <p:sp>
        <p:nvSpPr>
          <p:cNvPr id="5" name="Dikdörtgen: Köşeleri Yuvarlatılmış 4">
            <a:extLst>
              <a:ext uri="{FF2B5EF4-FFF2-40B4-BE49-F238E27FC236}">
                <a16:creationId xmlns:a16="http://schemas.microsoft.com/office/drawing/2014/main" id="{338D3579-3BB9-5894-3687-8C40F192483A}"/>
              </a:ext>
            </a:extLst>
          </p:cNvPr>
          <p:cNvSpPr/>
          <p:nvPr/>
        </p:nvSpPr>
        <p:spPr>
          <a:xfrm>
            <a:off x="6252365" y="5014083"/>
            <a:ext cx="5741884" cy="642518"/>
          </a:xfrm>
          <a:prstGeom prst="roundRect">
            <a:avLst>
              <a:gd name="adj" fmla="val 687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B719B892-7D9C-46C6-0EF0-60A697FA17D0}"/>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18</a:t>
            </a:r>
            <a:endParaRPr lang="en-GB" dirty="0"/>
          </a:p>
        </p:txBody>
      </p:sp>
    </p:spTree>
    <p:extLst>
      <p:ext uri="{BB962C8B-B14F-4D97-AF65-F5344CB8AC3E}">
        <p14:creationId xmlns:p14="http://schemas.microsoft.com/office/powerpoint/2010/main" val="367098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97431" y="380450"/>
            <a:ext cx="11597136" cy="646331"/>
          </a:xfrm>
          <a:prstGeom prst="rect">
            <a:avLst/>
          </a:prstGeom>
          <a:noFill/>
        </p:spPr>
        <p:txBody>
          <a:bodyPr wrap="square">
            <a:spAutoFit/>
          </a:bodyPr>
          <a:lstStyle/>
          <a:p>
            <a:r>
              <a:rPr lang="en-US" dirty="0"/>
              <a:t>Details of actors are shown on the website. But there is a part that has nothing to do with the actors. The "Trailer Coming Soon" part does not have any function. This situation disturbs the user. This part of the actor page should be removed.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674566" y="1950588"/>
            <a:ext cx="10842868" cy="369409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4245582" y="2418688"/>
            <a:ext cx="3700836" cy="2229512"/>
          </a:xfrm>
          <a:prstGeom prst="roundRect">
            <a:avLst>
              <a:gd name="adj" fmla="val 598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5650680" y="2110911"/>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A3D1421F-5CDF-BA73-9EFE-AB188FE4021C}"/>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18</a:t>
            </a:r>
            <a:endParaRPr lang="en-GB" dirty="0"/>
          </a:p>
        </p:txBody>
      </p:sp>
    </p:spTree>
    <p:extLst>
      <p:ext uri="{BB962C8B-B14F-4D97-AF65-F5344CB8AC3E}">
        <p14:creationId xmlns:p14="http://schemas.microsoft.com/office/powerpoint/2010/main" val="4043186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745106" y="951950"/>
            <a:ext cx="8741794" cy="646331"/>
          </a:xfrm>
          <a:prstGeom prst="rect">
            <a:avLst/>
          </a:prstGeom>
          <a:noFill/>
        </p:spPr>
        <p:txBody>
          <a:bodyPr wrap="square">
            <a:spAutoFit/>
          </a:bodyPr>
          <a:lstStyle/>
          <a:p>
            <a:r>
              <a:rPr lang="en-US" dirty="0"/>
              <a:t>The website only supports one language(English). This situation creates difficulties for global users to understand to the website. More language support should be added.</a:t>
            </a:r>
            <a:endParaRPr lang="en-GB" dirty="0"/>
          </a:p>
        </p:txBody>
      </p:sp>
      <p:pic>
        <p:nvPicPr>
          <p:cNvPr id="5" name="Grafik 4" descr="Uzaktan öğrenme dili ana hat">
            <a:extLst>
              <a:ext uri="{FF2B5EF4-FFF2-40B4-BE49-F238E27FC236}">
                <a16:creationId xmlns:a16="http://schemas.microsoft.com/office/drawing/2014/main" id="{9E220A13-8C90-10C1-FC56-1FEF001303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86900" y="656675"/>
            <a:ext cx="1238250" cy="1238250"/>
          </a:xfrm>
          <a:prstGeom prst="rect">
            <a:avLst/>
          </a:prstGeom>
        </p:spPr>
      </p:pic>
      <p:sp>
        <p:nvSpPr>
          <p:cNvPr id="4" name="Metin kutusu 3">
            <a:extLst>
              <a:ext uri="{FF2B5EF4-FFF2-40B4-BE49-F238E27FC236}">
                <a16:creationId xmlns:a16="http://schemas.microsoft.com/office/drawing/2014/main" id="{3A8D811C-4FD9-064E-C550-A9FA1F1530B4}"/>
              </a:ext>
            </a:extLst>
          </p:cNvPr>
          <p:cNvSpPr txBox="1"/>
          <p:nvPr/>
        </p:nvSpPr>
        <p:spPr>
          <a:xfrm>
            <a:off x="745105" y="2957036"/>
            <a:ext cx="10503919" cy="923330"/>
          </a:xfrm>
          <a:prstGeom prst="rect">
            <a:avLst/>
          </a:prstGeom>
          <a:noFill/>
        </p:spPr>
        <p:txBody>
          <a:bodyPr wrap="square">
            <a:spAutoFit/>
          </a:bodyPr>
          <a:lstStyle/>
          <a:p>
            <a:r>
              <a:rPr lang="en-GB" dirty="0"/>
              <a:t>The design of the website should be reviewed from the beginning. The errors that emerged as a result of the examination should be eliminated and the page design should be made in a modern, simple and stylish way in accordance with today's trend designs.</a:t>
            </a:r>
          </a:p>
        </p:txBody>
      </p:sp>
      <p:pic>
        <p:nvPicPr>
          <p:cNvPr id="7" name="Resim 6" descr="İşaretli çizgi film arısı">
            <a:extLst>
              <a:ext uri="{FF2B5EF4-FFF2-40B4-BE49-F238E27FC236}">
                <a16:creationId xmlns:a16="http://schemas.microsoft.com/office/drawing/2014/main" id="{D8D5EB3D-DD59-9614-0DA8-7A8F475F26E5}"/>
              </a:ext>
            </a:extLst>
          </p:cNvPr>
          <p:cNvPicPr>
            <a:picLocks noChangeAspect="1"/>
          </p:cNvPicPr>
          <p:nvPr/>
        </p:nvPicPr>
        <p:blipFill>
          <a:blip r:embed="rId5"/>
          <a:stretch>
            <a:fillRect/>
          </a:stretch>
        </p:blipFill>
        <p:spPr>
          <a:xfrm>
            <a:off x="9391650" y="4295775"/>
            <a:ext cx="2667000" cy="2052340"/>
          </a:xfrm>
          <a:prstGeom prst="rect">
            <a:avLst/>
          </a:prstGeom>
        </p:spPr>
      </p:pic>
      <p:pic>
        <p:nvPicPr>
          <p:cNvPr id="9" name="Resim 8">
            <a:extLst>
              <a:ext uri="{FF2B5EF4-FFF2-40B4-BE49-F238E27FC236}">
                <a16:creationId xmlns:a16="http://schemas.microsoft.com/office/drawing/2014/main" id="{1D4291C1-145A-0D8D-5538-FA386E59753E}"/>
              </a:ext>
            </a:extLst>
          </p:cNvPr>
          <p:cNvPicPr>
            <a:picLocks noChangeAspect="1"/>
          </p:cNvPicPr>
          <p:nvPr/>
        </p:nvPicPr>
        <p:blipFill>
          <a:blip r:embed="rId6"/>
          <a:stretch>
            <a:fillRect/>
          </a:stretch>
        </p:blipFill>
        <p:spPr>
          <a:xfrm rot="21291268">
            <a:off x="10939460" y="4808115"/>
            <a:ext cx="919163" cy="919163"/>
          </a:xfrm>
          <a:prstGeom prst="rect">
            <a:avLst/>
          </a:prstGeom>
        </p:spPr>
      </p:pic>
    </p:spTree>
    <p:extLst>
      <p:ext uri="{BB962C8B-B14F-4D97-AF65-F5344CB8AC3E}">
        <p14:creationId xmlns:p14="http://schemas.microsoft.com/office/powerpoint/2010/main" val="3408491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Resim Yer Tutucusu 6">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3">
            <a:duotone>
              <a:prstClr val="black"/>
              <a:schemeClr val="tx2">
                <a:tint val="45000"/>
                <a:satMod val="400000"/>
              </a:schemeClr>
            </a:duotone>
            <a:alphaModFix amt="35000"/>
          </a:blip>
          <a:srcRect t="30"/>
          <a:stretch/>
        </p:blipFill>
        <p:spPr>
          <a:xfrm>
            <a:off x="-19" y="10"/>
            <a:ext cx="12192000" cy="6855948"/>
          </a:xfrm>
          <a:prstGeom prst="rect">
            <a:avLst/>
          </a:prstGeom>
        </p:spPr>
      </p:pic>
      <p:sp>
        <p:nvSpPr>
          <p:cNvPr id="4" name="Başlık 3">
            <a:extLst>
              <a:ext uri="{FF2B5EF4-FFF2-40B4-BE49-F238E27FC236}">
                <a16:creationId xmlns:a16="http://schemas.microsoft.com/office/drawing/2014/main" id="{80D2FA59-42D1-4596-BADF-65EE2EECB2F4}"/>
              </a:ext>
            </a:extLst>
          </p:cNvPr>
          <p:cNvSpPr>
            <a:spLocks noGrp="1"/>
          </p:cNvSpPr>
          <p:nvPr>
            <p:ph type="title"/>
          </p:nvPr>
        </p:nvSpPr>
        <p:spPr>
          <a:xfrm>
            <a:off x="801098" y="1396289"/>
            <a:ext cx="5277333" cy="1325563"/>
          </a:xfrm>
        </p:spPr>
        <p:txBody>
          <a:bodyPr vert="horz" lIns="91440" tIns="45720" rIns="91440" bIns="45720" rtlCol="0" anchor="ctr">
            <a:normAutofit/>
          </a:bodyPr>
          <a:lstStyle/>
          <a:p>
            <a:r>
              <a:rPr lang="tr-TR" sz="2000" b="1" dirty="0"/>
              <a:t>2</a:t>
            </a:r>
            <a:r>
              <a:rPr lang="tr-TR" sz="2000" b="1" kern="1200" dirty="0">
                <a:solidFill>
                  <a:schemeClr val="tx1"/>
                </a:solidFill>
                <a:effectLst/>
                <a:latin typeface="+mj-lt"/>
                <a:ea typeface="+mj-ea"/>
                <a:cs typeface="+mj-cs"/>
              </a:rPr>
              <a:t>.1.</a:t>
            </a:r>
            <a:r>
              <a:rPr lang="tr-TR" b="1" kern="1200" dirty="0">
                <a:solidFill>
                  <a:schemeClr val="tx1"/>
                </a:solidFill>
                <a:effectLst/>
                <a:latin typeface="+mj-lt"/>
                <a:ea typeface="+mj-ea"/>
                <a:cs typeface="+mj-cs"/>
              </a:rPr>
              <a:t> </a:t>
            </a:r>
            <a:r>
              <a:rPr lang="en-US" b="1" kern="1200" dirty="0">
                <a:solidFill>
                  <a:schemeClr val="tx1"/>
                </a:solidFill>
                <a:effectLst/>
                <a:latin typeface="+mj-lt"/>
                <a:ea typeface="+mj-ea"/>
                <a:cs typeface="+mj-cs"/>
              </a:rPr>
              <a:t>Our </a:t>
            </a:r>
            <a:r>
              <a:rPr lang="en-US" b="1" kern="1200" dirty="0">
                <a:solidFill>
                  <a:schemeClr val="tx1"/>
                </a:solidFill>
                <a:latin typeface="+mj-lt"/>
                <a:ea typeface="+mj-ea"/>
                <a:cs typeface="+mj-cs"/>
              </a:rPr>
              <a:t>P</a:t>
            </a:r>
            <a:r>
              <a:rPr lang="en-US" b="1" kern="1200" dirty="0">
                <a:solidFill>
                  <a:schemeClr val="tx1"/>
                </a:solidFill>
                <a:effectLst/>
                <a:latin typeface="+mj-lt"/>
                <a:ea typeface="+mj-ea"/>
                <a:cs typeface="+mj-cs"/>
              </a:rPr>
              <a:t>urpose</a:t>
            </a:r>
            <a:endParaRPr lang="en-US" b="1" kern="1200" dirty="0">
              <a:solidFill>
                <a:schemeClr val="tx1"/>
              </a:solidFill>
              <a:latin typeface="+mj-lt"/>
              <a:ea typeface="+mj-ea"/>
              <a:cs typeface="+mj-cs"/>
            </a:endParaRPr>
          </a:p>
        </p:txBody>
      </p:sp>
      <p:sp>
        <p:nvSpPr>
          <p:cNvPr id="2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ikdörtgen 2">
            <a:extLst>
              <a:ext uri="{FF2B5EF4-FFF2-40B4-BE49-F238E27FC236}">
                <a16:creationId xmlns:a16="http://schemas.microsoft.com/office/drawing/2014/main" id="{1231FB9A-37DB-B091-26BA-7CC0B97B3D98}"/>
              </a:ext>
            </a:extLst>
          </p:cNvPr>
          <p:cNvSpPr/>
          <p:nvPr/>
        </p:nvSpPr>
        <p:spPr>
          <a:xfrm>
            <a:off x="907154" y="2389573"/>
            <a:ext cx="5578733" cy="34571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pic>
        <p:nvPicPr>
          <p:cNvPr id="9" name="Resim Yer Tutucusu 8">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4"/>
          <a:srcRect r="13102" b="3"/>
          <a:stretch/>
        </p:blipFill>
        <p:spPr>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
        <p:nvSpPr>
          <p:cNvPr id="10" name="Metin kutusu 9">
            <a:extLst>
              <a:ext uri="{FF2B5EF4-FFF2-40B4-BE49-F238E27FC236}">
                <a16:creationId xmlns:a16="http://schemas.microsoft.com/office/drawing/2014/main" id="{C2E5683B-8B36-574E-57BA-B5979BF71A2F}"/>
              </a:ext>
            </a:extLst>
          </p:cNvPr>
          <p:cNvSpPr txBox="1"/>
          <p:nvPr/>
        </p:nvSpPr>
        <p:spPr>
          <a:xfrm>
            <a:off x="1060076" y="2588067"/>
            <a:ext cx="5272888"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My mother thinks we've loved hearing and telling stories since we were little. So, we chose to put ourselves in the position of the hero, to examine things from our own perspective, and to identify with his life. So, the fact that the stories of the movies were beautiful made us select to watch the movie. Watching movies has become a part of our lives over time. So, we decided to go over a movie site. What should be the most user-friendly, most effective movie site? We left with the question. In this respect, we have decided to evaluate the Fandango platform. In our presentation we are going to talk about the heuristic evaluation of the platform.</a:t>
            </a:r>
          </a:p>
        </p:txBody>
      </p:sp>
    </p:spTree>
    <p:extLst>
      <p:ext uri="{BB962C8B-B14F-4D97-AF65-F5344CB8AC3E}">
        <p14:creationId xmlns:p14="http://schemas.microsoft.com/office/powerpoint/2010/main" val="3958427157"/>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8CA6E381-7CDD-4999-B9C7-CD31E749FD95}"/>
              </a:ext>
            </a:extLst>
          </p:cNvPr>
          <p:cNvSpPr>
            <a:spLocks noGrp="1"/>
          </p:cNvSpPr>
          <p:nvPr>
            <p:ph type="title"/>
          </p:nvPr>
        </p:nvSpPr>
        <p:spPr>
          <a:xfrm>
            <a:off x="801098" y="1396289"/>
            <a:ext cx="6387102" cy="1325563"/>
          </a:xfrm>
        </p:spPr>
        <p:txBody>
          <a:bodyPr vert="horz" lIns="91440" tIns="45720" rIns="91440" bIns="45720" rtlCol="0" anchor="ctr">
            <a:normAutofit/>
          </a:bodyPr>
          <a:lstStyle/>
          <a:p>
            <a:r>
              <a:rPr lang="en-US" sz="4400" kern="1200">
                <a:solidFill>
                  <a:schemeClr val="tx1"/>
                </a:solidFill>
                <a:latin typeface="+mj-lt"/>
                <a:ea typeface="+mj-ea"/>
                <a:cs typeface="+mj-cs"/>
              </a:rPr>
              <a:t>Thank You</a:t>
            </a:r>
          </a:p>
        </p:txBody>
      </p:sp>
      <p:sp>
        <p:nvSpPr>
          <p:cNvPr id="5" name="Metin Yer Tutucusu 4">
            <a:extLst>
              <a:ext uri="{FF2B5EF4-FFF2-40B4-BE49-F238E27FC236}">
                <a16:creationId xmlns:a16="http://schemas.microsoft.com/office/drawing/2014/main" id="{BCDB3C5E-E520-4B9D-8574-178AD4C9F286}"/>
              </a:ext>
            </a:extLst>
          </p:cNvPr>
          <p:cNvSpPr>
            <a:spLocks noGrp="1"/>
          </p:cNvSpPr>
          <p:nvPr>
            <p:ph type="body" sz="quarter" idx="13"/>
          </p:nvPr>
        </p:nvSpPr>
        <p:spPr>
          <a:xfrm>
            <a:off x="805542" y="2871982"/>
            <a:ext cx="6382657" cy="3181684"/>
          </a:xfrm>
        </p:spPr>
        <p:txBody>
          <a:bodyPr vert="horz" lIns="91440" tIns="45720" rIns="91440" bIns="45720" rtlCol="0" anchor="t">
            <a:normAutofit/>
          </a:bodyPr>
          <a:lstStyle/>
          <a:p>
            <a:pPr indent="-228600">
              <a:buFont typeface="Arial" panose="020B0604020202020204" pitchFamily="34" charset="0"/>
              <a:buChar char="•"/>
            </a:pPr>
            <a:r>
              <a:rPr lang="en-US" sz="1800" dirty="0"/>
              <a:t>Akın Kemal DOĞANGÜN</a:t>
            </a:r>
          </a:p>
          <a:p>
            <a:pPr indent="-228600">
              <a:buFont typeface="Arial" panose="020B0604020202020204" pitchFamily="34" charset="0"/>
              <a:buChar char="•"/>
            </a:pPr>
            <a:r>
              <a:rPr lang="en-US" sz="1800" dirty="0" err="1"/>
              <a:t>Ünal</a:t>
            </a:r>
            <a:r>
              <a:rPr lang="en-US" sz="1800" dirty="0"/>
              <a:t> Ramazan DOĞANGÜN</a:t>
            </a:r>
            <a:endParaRPr lang="tr-TR" sz="1800" dirty="0"/>
          </a:p>
          <a:p>
            <a:pPr indent="-228600">
              <a:buFont typeface="Arial" panose="020B0604020202020204" pitchFamily="34" charset="0"/>
              <a:buChar char="•"/>
            </a:pPr>
            <a:endParaRPr lang="tr-TR" sz="1800" dirty="0"/>
          </a:p>
          <a:p>
            <a:pPr indent="-228600">
              <a:buFont typeface="Arial" panose="020B0604020202020204" pitchFamily="34" charset="0"/>
              <a:buChar char="•"/>
            </a:pPr>
            <a:endParaRPr lang="tr-TR" sz="1800" dirty="0"/>
          </a:p>
          <a:p>
            <a:pPr indent="-228600">
              <a:buFont typeface="Arial" panose="020B0604020202020204" pitchFamily="34" charset="0"/>
              <a:buChar char="•"/>
            </a:pPr>
            <a:r>
              <a:rPr lang="tr-TR" sz="1800" dirty="0" err="1"/>
              <a:t>doftdare</a:t>
            </a:r>
            <a:r>
              <a:rPr lang="tr-TR" sz="1800" dirty="0"/>
              <a:t> </a:t>
            </a:r>
            <a:r>
              <a:rPr lang="tr-TR" sz="1800" dirty="0" err="1"/>
              <a:t>company</a:t>
            </a:r>
            <a:endParaRPr lang="en-US" sz="1800" dirty="0"/>
          </a:p>
        </p:txBody>
      </p:sp>
      <p:sp>
        <p:nvSpPr>
          <p:cNvPr id="31" name="Freeform: Shape 15">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Resim Yer Tutucusu 10" descr="metin içeren bir resim&#10;&#10;Açıklama otomatik olarak oluşturuldu">
            <a:extLst>
              <a:ext uri="{FF2B5EF4-FFF2-40B4-BE49-F238E27FC236}">
                <a16:creationId xmlns:a16="http://schemas.microsoft.com/office/drawing/2014/main" id="{7DC7AC48-A0F3-2F2C-0EA2-D5A05F860252}"/>
              </a:ext>
            </a:extLst>
          </p:cNvPr>
          <p:cNvPicPr>
            <a:picLocks noGrp="1" noChangeAspect="1"/>
          </p:cNvPicPr>
          <p:nvPr>
            <p:ph type="pic" sz="quarter" idx="17"/>
          </p:nvPr>
        </p:nvPicPr>
        <p:blipFill rotWithShape="1">
          <a:blip r:embed="rId3"/>
          <a:srcRect l="1866" r="10983" b="3"/>
          <a:stretch/>
        </p:blipFill>
        <p:spPr>
          <a:xfrm>
            <a:off x="7689829" y="10"/>
            <a:ext cx="4502173" cy="3448209"/>
          </a:xfrm>
          <a:custGeom>
            <a:avLst/>
            <a:gdLst/>
            <a:ahLst/>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32" name="Freeform: Shape 17">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Resim Yer Tutucusu 8" descr="metin, elektronik eşyalar içeren bir resim&#10;&#10;Açıklama otomatik olarak oluşturuldu">
            <a:extLst>
              <a:ext uri="{FF2B5EF4-FFF2-40B4-BE49-F238E27FC236}">
                <a16:creationId xmlns:a16="http://schemas.microsoft.com/office/drawing/2014/main" id="{74E7B456-983C-E6E1-8472-4C4F33CB33AF}"/>
              </a:ext>
            </a:extLst>
          </p:cNvPr>
          <p:cNvPicPr>
            <a:picLocks noGrp="1" noChangeAspect="1"/>
          </p:cNvPicPr>
          <p:nvPr>
            <p:ph type="pic" sz="quarter" idx="16"/>
          </p:nvPr>
        </p:nvPicPr>
        <p:blipFill rotWithShape="1">
          <a:blip r:embed="rId4"/>
          <a:srcRect r="17680" b="-5"/>
          <a:stretch/>
        </p:blipFill>
        <p:spPr>
          <a:xfrm>
            <a:off x="8768827" y="4082141"/>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79439005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873B99F1-03C8-E2ED-850C-1A4ACBCFEAB3}"/>
              </a:ext>
            </a:extLst>
          </p:cNvPr>
          <p:cNvPicPr>
            <a:picLocks noChangeAspect="1"/>
          </p:cNvPicPr>
          <p:nvPr/>
        </p:nvPicPr>
        <p:blipFill>
          <a:blip r:embed="rId3">
            <a:alphaModFix amt="35000"/>
            <a:grayscl/>
          </a:blip>
          <a:srcRect l="7033" r="7033"/>
          <a:stretch/>
        </p:blipFill>
        <p:spPr>
          <a:xfrm>
            <a:off x="0" y="-1"/>
            <a:ext cx="12192000" cy="6858000"/>
          </a:xfrm>
          <a:prstGeom prst="rect">
            <a:avLst/>
          </a:prstGeom>
          <a:effectLst>
            <a:reflection stA="45000" endPos="5000" dist="50800" dir="5400000" sy="-100000" algn="bl" rotWithShape="0"/>
          </a:effectLst>
        </p:spPr>
      </p:pic>
      <p:sp>
        <p:nvSpPr>
          <p:cNvPr id="4" name="Başlık 3">
            <a:extLst>
              <a:ext uri="{FF2B5EF4-FFF2-40B4-BE49-F238E27FC236}">
                <a16:creationId xmlns:a16="http://schemas.microsoft.com/office/drawing/2014/main" id="{8CA6E381-7CDD-4999-B9C7-CD31E749FD95}"/>
              </a:ext>
            </a:extLst>
          </p:cNvPr>
          <p:cNvSpPr>
            <a:spLocks noGrp="1"/>
          </p:cNvSpPr>
          <p:nvPr>
            <p:ph type="title"/>
          </p:nvPr>
        </p:nvSpPr>
        <p:spPr>
          <a:xfrm>
            <a:off x="801098" y="1396289"/>
            <a:ext cx="6387102" cy="1325563"/>
          </a:xfrm>
        </p:spPr>
        <p:txBody>
          <a:bodyPr vert="horz" lIns="91440" tIns="45720" rIns="91440" bIns="45720" rtlCol="0" anchor="ctr">
            <a:normAutofit/>
          </a:bodyPr>
          <a:lstStyle/>
          <a:p>
            <a:r>
              <a:rPr lang="tr-TR" sz="2000" b="1" dirty="0"/>
              <a:t>2</a:t>
            </a:r>
            <a:r>
              <a:rPr lang="en-US" sz="2000" b="1" dirty="0"/>
              <a:t>.2.</a:t>
            </a:r>
            <a:r>
              <a:rPr lang="en-US" b="1" dirty="0">
                <a:effectLst/>
              </a:rPr>
              <a:t>What is the Fandango.com?</a:t>
            </a:r>
            <a:endParaRPr lang="en-US" sz="4400" b="1" dirty="0"/>
          </a:p>
        </p:txBody>
      </p:sp>
      <p:sp>
        <p:nvSpPr>
          <p:cNvPr id="76" name="Freeform: Shape 67">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69">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9830" y="1"/>
            <a:ext cx="4502173" cy="344821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Resim 15">
            <a:extLst>
              <a:ext uri="{FF2B5EF4-FFF2-40B4-BE49-F238E27FC236}">
                <a16:creationId xmlns:a16="http://schemas.microsoft.com/office/drawing/2014/main" id="{2DEA95B3-2C55-2C80-B3A1-BE8FEDDA8A22}"/>
              </a:ext>
            </a:extLst>
          </p:cNvPr>
          <p:cNvPicPr>
            <a:picLocks noChangeAspect="1"/>
          </p:cNvPicPr>
          <p:nvPr/>
        </p:nvPicPr>
        <p:blipFill>
          <a:blip r:embed="rId4"/>
          <a:stretch/>
        </p:blipFill>
        <p:spPr>
          <a:xfrm>
            <a:off x="8768827" y="244523"/>
            <a:ext cx="2580738" cy="2580738"/>
          </a:xfrm>
          <a:prstGeom prst="rect">
            <a:avLst/>
          </a:prstGeom>
        </p:spPr>
      </p:pic>
      <p:sp>
        <p:nvSpPr>
          <p:cNvPr id="78" name="Freeform: Shape 71">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73">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8827" y="4082142"/>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Resim Yer Tutucusu 20">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a:blip r:embed="rId5"/>
          <a:srcRect l="6804" r="6804"/>
          <a:stretch/>
        </p:blipFill>
        <p:spPr>
          <a:xfrm>
            <a:off x="9436232" y="4952622"/>
            <a:ext cx="2394408" cy="1557617"/>
          </a:xfrm>
          <a:prstGeom prst="rect">
            <a:avLst/>
          </a:prstGeom>
        </p:spPr>
      </p:pic>
      <p:sp>
        <p:nvSpPr>
          <p:cNvPr id="10" name="Dikdörtgen 9">
            <a:extLst>
              <a:ext uri="{FF2B5EF4-FFF2-40B4-BE49-F238E27FC236}">
                <a16:creationId xmlns:a16="http://schemas.microsoft.com/office/drawing/2014/main" id="{15F9B888-3EE6-82B1-3161-C43C93E40792}"/>
              </a:ext>
            </a:extLst>
          </p:cNvPr>
          <p:cNvSpPr/>
          <p:nvPr/>
        </p:nvSpPr>
        <p:spPr>
          <a:xfrm>
            <a:off x="907154" y="2389574"/>
            <a:ext cx="6382656" cy="285956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1" name="Metin kutusu 10">
            <a:extLst>
              <a:ext uri="{FF2B5EF4-FFF2-40B4-BE49-F238E27FC236}">
                <a16:creationId xmlns:a16="http://schemas.microsoft.com/office/drawing/2014/main" id="{DA8B410D-E690-B51F-20DC-C566D44388F1}"/>
              </a:ext>
            </a:extLst>
          </p:cNvPr>
          <p:cNvSpPr txBox="1"/>
          <p:nvPr/>
        </p:nvSpPr>
        <p:spPr>
          <a:xfrm>
            <a:off x="907154" y="2527288"/>
            <a:ext cx="6382657"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Fandango is the ultimate digital network for all things movies and TV, serving more than 50 million unique visitors per month, according to comScore, with best-in-class movie and TV information, movie ticketing, trailers and original video, and home entertainment. Its portfolio features leading online ticketers Fandango, MovieTickets.com and </a:t>
            </a:r>
            <a:r>
              <a:rPr lang="en-US" sz="1700" dirty="0" err="1"/>
              <a:t>Flixster</a:t>
            </a:r>
            <a:r>
              <a:rPr lang="en-US" sz="1700" dirty="0"/>
              <a:t>; world-renowned entertainment review site Rotten Tomatoes; and </a:t>
            </a:r>
            <a:r>
              <a:rPr lang="en-US" sz="1700" dirty="0" err="1"/>
              <a:t>Movieclips</a:t>
            </a:r>
            <a:r>
              <a:rPr lang="en-US" sz="1700" dirty="0"/>
              <a:t>, the #1 movie trailers and content channel on YouTube. Fandango's on-demand streaming service, Vudu, offers over 200,000 new release and catalog movies and next-day TV shows to more than 200 million connected, over-the-top (OTT) and mobile devices.</a:t>
            </a:r>
          </a:p>
        </p:txBody>
      </p:sp>
    </p:spTree>
    <p:extLst>
      <p:ext uri="{BB962C8B-B14F-4D97-AF65-F5344CB8AC3E}">
        <p14:creationId xmlns:p14="http://schemas.microsoft.com/office/powerpoint/2010/main" val="242076786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Resim 24">
            <a:extLst>
              <a:ext uri="{FF2B5EF4-FFF2-40B4-BE49-F238E27FC236}">
                <a16:creationId xmlns:a16="http://schemas.microsoft.com/office/drawing/2014/main" id="{8A3C58F2-3EF9-A774-1D01-BA18B856DC03}"/>
              </a:ext>
            </a:extLst>
          </p:cNvPr>
          <p:cNvPicPr>
            <a:picLocks noChangeAspect="1"/>
          </p:cNvPicPr>
          <p:nvPr/>
        </p:nvPicPr>
        <p:blipFill rotWithShape="1">
          <a:blip r:embed="rId3">
            <a:alphaModFix amt="35000"/>
            <a:grayscl/>
          </a:blip>
          <a:srcRect/>
          <a:stretch/>
        </p:blipFill>
        <p:spPr>
          <a:xfrm>
            <a:off x="0" y="-25879"/>
            <a:ext cx="12187639" cy="6858001"/>
          </a:xfrm>
          <a:prstGeom prst="rect">
            <a:avLst/>
          </a:prstGeom>
        </p:spPr>
      </p:pic>
      <p:sp>
        <p:nvSpPr>
          <p:cNvPr id="4" name="Başlık 3">
            <a:extLst>
              <a:ext uri="{FF2B5EF4-FFF2-40B4-BE49-F238E27FC236}">
                <a16:creationId xmlns:a16="http://schemas.microsoft.com/office/drawing/2014/main" id="{80D2FA59-42D1-4596-BADF-65EE2EECB2F4}"/>
              </a:ext>
            </a:extLst>
          </p:cNvPr>
          <p:cNvSpPr>
            <a:spLocks noGrp="1"/>
          </p:cNvSpPr>
          <p:nvPr>
            <p:ph type="title"/>
          </p:nvPr>
        </p:nvSpPr>
        <p:spPr>
          <a:xfrm>
            <a:off x="545731" y="1343604"/>
            <a:ext cx="4647393" cy="1365090"/>
          </a:xfrm>
        </p:spPr>
        <p:txBody>
          <a:bodyPr vert="horz" lIns="91440" tIns="45720" rIns="91440" bIns="45720" rtlCol="0" anchor="ctr">
            <a:normAutofit fontScale="90000"/>
          </a:bodyPr>
          <a:lstStyle/>
          <a:p>
            <a:r>
              <a:rPr lang="tr-TR" sz="2200" b="1"/>
              <a:t>2.3.</a:t>
            </a:r>
            <a:r>
              <a:rPr lang="en-US" sz="4400" b="1" kern="1200">
                <a:solidFill>
                  <a:schemeClr val="tx1"/>
                </a:solidFill>
                <a:effectLst/>
                <a:latin typeface="+mj-lt"/>
                <a:ea typeface="+mj-ea"/>
                <a:cs typeface="+mj-cs"/>
              </a:rPr>
              <a:t>Who are the current/potential users of the platform?</a:t>
            </a:r>
            <a:endParaRPr lang="en-US" sz="2800" b="1" kern="1200" dirty="0">
              <a:solidFill>
                <a:schemeClr val="tx1"/>
              </a:solidFill>
              <a:latin typeface="+mj-lt"/>
              <a:ea typeface="+mj-ea"/>
              <a:cs typeface="+mj-cs"/>
            </a:endParaRPr>
          </a:p>
        </p:txBody>
      </p:sp>
      <p:sp>
        <p:nvSpPr>
          <p:cNvPr id="36" name="Freeform: Shape 35">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Resim Yer Tutucusu 8">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4"/>
          <a:srcRect b="16818"/>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38" name="Freeform: Shape 37">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Resim Yer Tutucusu 6">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5"/>
          <a:srcRect r="16269" b="1"/>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pic>
        <p:nvPicPr>
          <p:cNvPr id="14" name="Grafik 13" descr="Kadın Profili ana hat">
            <a:extLst>
              <a:ext uri="{FF2B5EF4-FFF2-40B4-BE49-F238E27FC236}">
                <a16:creationId xmlns:a16="http://schemas.microsoft.com/office/drawing/2014/main" id="{AD48E60F-CC6F-EE94-C9C2-4EE7FEECE8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74800" y="4977385"/>
            <a:ext cx="914400" cy="914400"/>
          </a:xfrm>
          <a:prstGeom prst="rect">
            <a:avLst/>
          </a:prstGeom>
        </p:spPr>
      </p:pic>
      <p:pic>
        <p:nvPicPr>
          <p:cNvPr id="17" name="Grafik 16" descr="Erkek profili  ana hat">
            <a:extLst>
              <a:ext uri="{FF2B5EF4-FFF2-40B4-BE49-F238E27FC236}">
                <a16:creationId xmlns:a16="http://schemas.microsoft.com/office/drawing/2014/main" id="{F5B68051-D870-E316-F049-17D8C2123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445" y="4977385"/>
            <a:ext cx="914400" cy="914400"/>
          </a:xfrm>
          <a:prstGeom prst="rect">
            <a:avLst/>
          </a:prstGeom>
        </p:spPr>
      </p:pic>
      <p:sp>
        <p:nvSpPr>
          <p:cNvPr id="26" name="Dikdörtgen 25">
            <a:extLst>
              <a:ext uri="{FF2B5EF4-FFF2-40B4-BE49-F238E27FC236}">
                <a16:creationId xmlns:a16="http://schemas.microsoft.com/office/drawing/2014/main" id="{972F03E5-4C64-4568-879E-AE2BABBC9787}"/>
              </a:ext>
            </a:extLst>
          </p:cNvPr>
          <p:cNvSpPr/>
          <p:nvPr/>
        </p:nvSpPr>
        <p:spPr>
          <a:xfrm>
            <a:off x="728923" y="2892085"/>
            <a:ext cx="4286740" cy="188117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7" name="Metin kutusu 26">
            <a:extLst>
              <a:ext uri="{FF2B5EF4-FFF2-40B4-BE49-F238E27FC236}">
                <a16:creationId xmlns:a16="http://schemas.microsoft.com/office/drawing/2014/main" id="{505AF2B9-ABF0-F71C-BF92-11F4F46E2238}"/>
              </a:ext>
            </a:extLst>
          </p:cNvPr>
          <p:cNvSpPr txBox="1"/>
          <p:nvPr/>
        </p:nvSpPr>
        <p:spPr>
          <a:xfrm>
            <a:off x="770234" y="2944384"/>
            <a:ext cx="4245428" cy="188117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Fandango provides facility for users who want to buy movie tickets, find movie release date, watch trailers, read movie reviews and more. It can be used by anyone who has basic computer knowledge and likes watching movies. Moreover, users who is older than 18 can buy tickets for movies.</a:t>
            </a:r>
          </a:p>
        </p:txBody>
      </p:sp>
    </p:spTree>
    <p:extLst>
      <p:ext uri="{BB962C8B-B14F-4D97-AF65-F5344CB8AC3E}">
        <p14:creationId xmlns:p14="http://schemas.microsoft.com/office/powerpoint/2010/main" val="18113483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Resim Yer Tutucusu 8">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a:blip r:embed="rId3">
            <a:alphaModFix amt="35000"/>
          </a:blip>
          <a:srcRect t="15" b="15"/>
          <a:stretch/>
        </p:blipFill>
        <p:spPr>
          <a:xfrm>
            <a:off x="-19" y="10"/>
            <a:ext cx="12192000" cy="6855948"/>
          </a:xfrm>
          <a:prstGeom prst="rect">
            <a:avLst/>
          </a:prstGeom>
        </p:spPr>
      </p:pic>
      <p:sp>
        <p:nvSpPr>
          <p:cNvPr id="4" name="Başlık 3">
            <a:extLst>
              <a:ext uri="{FF2B5EF4-FFF2-40B4-BE49-F238E27FC236}">
                <a16:creationId xmlns:a16="http://schemas.microsoft.com/office/drawing/2014/main" id="{80D2FA59-42D1-4596-BADF-65EE2EECB2F4}"/>
              </a:ext>
            </a:extLst>
          </p:cNvPr>
          <p:cNvSpPr>
            <a:spLocks noGrp="1"/>
          </p:cNvSpPr>
          <p:nvPr>
            <p:ph type="title"/>
          </p:nvPr>
        </p:nvSpPr>
        <p:spPr>
          <a:xfrm>
            <a:off x="1687981" y="2765202"/>
            <a:ext cx="4646144" cy="1325563"/>
          </a:xfrm>
        </p:spPr>
        <p:txBody>
          <a:bodyPr vert="horz" lIns="91440" tIns="45720" rIns="91440" bIns="45720" rtlCol="0" anchor="ctr">
            <a:normAutofit/>
          </a:bodyPr>
          <a:lstStyle/>
          <a:p>
            <a:r>
              <a:rPr lang="en-US" sz="2000" b="1" kern="1200" dirty="0">
                <a:solidFill>
                  <a:schemeClr val="tx1"/>
                </a:solidFill>
                <a:effectLst/>
                <a:latin typeface="+mj-lt"/>
                <a:ea typeface="+mj-ea"/>
                <a:cs typeface="+mj-cs"/>
              </a:rPr>
              <a:t>3</a:t>
            </a:r>
            <a:r>
              <a:rPr lang="en-US" sz="4400" b="1" kern="1200" dirty="0">
                <a:solidFill>
                  <a:schemeClr val="tx1"/>
                </a:solidFill>
                <a:effectLst/>
                <a:latin typeface="+mj-lt"/>
                <a:ea typeface="+mj-ea"/>
                <a:cs typeface="+mj-cs"/>
              </a:rPr>
              <a:t>.Scope</a:t>
            </a:r>
            <a:r>
              <a:rPr lang="tr-TR" sz="4400" b="1" kern="1200" dirty="0">
                <a:solidFill>
                  <a:schemeClr val="tx1"/>
                </a:solidFill>
                <a:effectLst/>
                <a:latin typeface="+mj-lt"/>
                <a:ea typeface="+mj-ea"/>
                <a:cs typeface="+mj-cs"/>
              </a:rPr>
              <a:t> of </a:t>
            </a:r>
            <a:r>
              <a:rPr lang="tr-TR" sz="4400" b="1" kern="1200" dirty="0" err="1">
                <a:solidFill>
                  <a:schemeClr val="tx1"/>
                </a:solidFill>
                <a:effectLst/>
                <a:latin typeface="+mj-lt"/>
                <a:ea typeface="+mj-ea"/>
                <a:cs typeface="+mj-cs"/>
              </a:rPr>
              <a:t>the</a:t>
            </a:r>
            <a:r>
              <a:rPr lang="tr-TR" sz="4400" b="1" kern="1200" dirty="0">
                <a:solidFill>
                  <a:schemeClr val="tx1"/>
                </a:solidFill>
                <a:effectLst/>
                <a:latin typeface="+mj-lt"/>
                <a:ea typeface="+mj-ea"/>
                <a:cs typeface="+mj-cs"/>
              </a:rPr>
              <a:t> Test</a:t>
            </a:r>
            <a:endParaRPr lang="en-US" sz="4400" b="1" kern="1200" dirty="0">
              <a:solidFill>
                <a:schemeClr val="tx1"/>
              </a:solidFill>
              <a:latin typeface="+mj-lt"/>
              <a:ea typeface="+mj-ea"/>
              <a:cs typeface="+mj-cs"/>
            </a:endParaRPr>
          </a:p>
        </p:txBody>
      </p:sp>
      <p:sp>
        <p:nvSpPr>
          <p:cNvPr id="14"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Resim Yer Tutucusu 6">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a:blip r:embed="rId4"/>
          <a:srcRect l="22844" r="22844"/>
          <a:stretch/>
        </p:blipFill>
        <p:spPr>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39137019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Resim 20">
            <a:extLst>
              <a:ext uri="{FF2B5EF4-FFF2-40B4-BE49-F238E27FC236}">
                <a16:creationId xmlns:a16="http://schemas.microsoft.com/office/drawing/2014/main" id="{A48110B4-B007-AFAB-7DE0-7F393B263FFF}"/>
              </a:ext>
            </a:extLst>
          </p:cNvPr>
          <p:cNvPicPr>
            <a:picLocks noChangeAspect="1"/>
          </p:cNvPicPr>
          <p:nvPr/>
        </p:nvPicPr>
        <p:blipFill rotWithShape="1">
          <a:blip r:embed="rId3">
            <a:alphaModFix amt="40000"/>
            <a:grayscl/>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kdörtgen 23">
            <a:extLst>
              <a:ext uri="{FF2B5EF4-FFF2-40B4-BE49-F238E27FC236}">
                <a16:creationId xmlns:a16="http://schemas.microsoft.com/office/drawing/2014/main" id="{3B8F53DE-9FE3-FF73-C798-545CD1AFED04}"/>
              </a:ext>
            </a:extLst>
          </p:cNvPr>
          <p:cNvSpPr/>
          <p:nvPr/>
        </p:nvSpPr>
        <p:spPr>
          <a:xfrm>
            <a:off x="156719" y="370274"/>
            <a:ext cx="6597535" cy="61067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7" name="Metin kutusu 26">
            <a:extLst>
              <a:ext uri="{FF2B5EF4-FFF2-40B4-BE49-F238E27FC236}">
                <a16:creationId xmlns:a16="http://schemas.microsoft.com/office/drawing/2014/main" id="{1F420A57-830C-F9FB-B2C5-462503833716}"/>
              </a:ext>
            </a:extLst>
          </p:cNvPr>
          <p:cNvSpPr txBox="1"/>
          <p:nvPr/>
        </p:nvSpPr>
        <p:spPr>
          <a:xfrm>
            <a:off x="593838" y="468982"/>
            <a:ext cx="6160416" cy="590931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solidFill>
              </a:rPr>
              <a:t>First impression is always very important, so we chose Sign-In and Sign-Up pages firstly. Sign-In and Sign-Up pages are pages that every user opens in order to use the website actively. Often on these pages, users begin to get their first impression of the quality of the website. That's why the designs of these pages are so important.</a:t>
            </a:r>
          </a:p>
          <a:p>
            <a:pPr marL="285750" indent="-285750">
              <a:buFont typeface="Wingdings" panose="05000000000000000000" pitchFamily="2" charset="2"/>
              <a:buChar char="Ø"/>
            </a:pPr>
            <a:r>
              <a:rPr lang="en-US" dirty="0">
                <a:solidFill>
                  <a:schemeClr val="bg1"/>
                </a:solidFill>
              </a:rPr>
              <a:t>Secondly, we chose the account page. Because the account page is a page that should be given great importance to security, clarity and simplicity, as users can change account details, past orders and site settings. The design of this page should be designed to allow users to perform transactions quickly.</a:t>
            </a:r>
          </a:p>
          <a:p>
            <a:pPr marL="285750" indent="-285750">
              <a:buFont typeface="Wingdings" panose="05000000000000000000" pitchFamily="2" charset="2"/>
              <a:buChar char="Ø"/>
            </a:pPr>
            <a:r>
              <a:rPr lang="en-US" dirty="0">
                <a:solidFill>
                  <a:schemeClr val="bg1"/>
                </a:solidFill>
              </a:rPr>
              <a:t>Thirdly, we chose the main page. Because the main page is the first page that welcomes the user after logging into the system, and users spend a lot of time here. This page should be well designed.</a:t>
            </a:r>
          </a:p>
          <a:p>
            <a:pPr marL="285750" indent="-285750">
              <a:buFont typeface="Wingdings" panose="05000000000000000000" pitchFamily="2" charset="2"/>
              <a:buChar char="Ø"/>
            </a:pPr>
            <a:r>
              <a:rPr lang="en-US" dirty="0">
                <a:solidFill>
                  <a:schemeClr val="bg1"/>
                </a:solidFill>
              </a:rPr>
              <a:t>Finally, we chose the page where the movie-actor details are displayed. Because, before going to the movie, a user wants to see the details of the movie and the actors of the movie. The design of this page is very important for ticket sales. Therefore, this page should be simple and useful.</a:t>
            </a:r>
            <a:endParaRPr lang="en-GB" dirty="0">
              <a:solidFill>
                <a:schemeClr val="bg1"/>
              </a:solidFill>
            </a:endParaRPr>
          </a:p>
        </p:txBody>
      </p:sp>
    </p:spTree>
    <p:extLst>
      <p:ext uri="{BB962C8B-B14F-4D97-AF65-F5344CB8AC3E}">
        <p14:creationId xmlns:p14="http://schemas.microsoft.com/office/powerpoint/2010/main" val="3856478625"/>
      </p:ext>
    </p:extLst>
  </p:cSld>
  <p:clrMapOvr>
    <a:masterClrMapping/>
  </p:clrMapOvr>
</p:sld>
</file>

<file path=ppt/theme/theme1.xml><?xml version="1.0" encoding="utf-8"?>
<a:theme xmlns:a="http://schemas.openxmlformats.org/drawingml/2006/main" name="Fırça">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399995_TF89080264_Win32.potx" id="{D6CC586F-9F63-4DFE-9CBF-BE2B9CE1036E}" vid="{234B5CF0-DD9D-41BD-9A11-7ACA06D9D58B}"/>
    </a:ext>
  </a:extLst>
</a:theme>
</file>

<file path=ppt/theme/theme2.xml><?xml version="1.0" encoding="utf-8"?>
<a:theme xmlns:a="http://schemas.openxmlformats.org/drawingml/2006/main" name="Office Theme">
  <a:themeElements>
    <a:clrScheme name="Mavi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2.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945</TotalTime>
  <Words>3248</Words>
  <Application>Microsoft Office PowerPoint</Application>
  <PresentationFormat>Geniş ekran</PresentationFormat>
  <Paragraphs>239</Paragraphs>
  <Slides>50</Slides>
  <Notes>50</Notes>
  <HiddenSlides>0</HiddenSlides>
  <MMClips>0</MMClips>
  <ScaleCrop>false</ScaleCrop>
  <HeadingPairs>
    <vt:vector size="6" baseType="variant">
      <vt:variant>
        <vt:lpstr>Kullanılan Yazı Tipleri</vt:lpstr>
      </vt:variant>
      <vt:variant>
        <vt:i4>6</vt:i4>
      </vt:variant>
      <vt:variant>
        <vt:lpstr>Tema</vt:lpstr>
      </vt:variant>
      <vt:variant>
        <vt:i4>2</vt:i4>
      </vt:variant>
      <vt:variant>
        <vt:lpstr>Slayt Başlıkları</vt:lpstr>
      </vt:variant>
      <vt:variant>
        <vt:i4>50</vt:i4>
      </vt:variant>
    </vt:vector>
  </HeadingPairs>
  <TitlesOfParts>
    <vt:vector size="58" baseType="lpstr">
      <vt:lpstr>Arial</vt:lpstr>
      <vt:lpstr>Calibri</vt:lpstr>
      <vt:lpstr>Calibri Light</vt:lpstr>
      <vt:lpstr>Century Gothic</vt:lpstr>
      <vt:lpstr>Elephant</vt:lpstr>
      <vt:lpstr>Wingdings</vt:lpstr>
      <vt:lpstr>Fırça</vt:lpstr>
      <vt:lpstr>Office Theme</vt:lpstr>
      <vt:lpstr>PowerPoint Sunusu</vt:lpstr>
      <vt:lpstr>Contents</vt:lpstr>
      <vt:lpstr>1.TEAM STRUCTURE</vt:lpstr>
      <vt:lpstr>2. Purpose of the Test </vt:lpstr>
      <vt:lpstr>2.1. Our Purpose</vt:lpstr>
      <vt:lpstr>2.2.What is the Fandango.com?</vt:lpstr>
      <vt:lpstr>2.3.Who are the current/potential users of the platform?</vt:lpstr>
      <vt:lpstr>3.Scope of the Test</vt:lpstr>
      <vt:lpstr>PowerPoint Sunusu</vt:lpstr>
      <vt:lpstr>PowerPoint Sunusu</vt:lpstr>
      <vt:lpstr>PowerPoint Sunusu</vt:lpstr>
      <vt:lpstr>5. Heuristics Evaluation and Recommendations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 PROJECT</dc:title>
  <dc:creator>Ünal Ramazan Doğangün</dc:creator>
  <cp:lastModifiedBy>Akın Kemal DOĞANGÜN</cp:lastModifiedBy>
  <cp:revision>17</cp:revision>
  <dcterms:created xsi:type="dcterms:W3CDTF">2022-11-08T11:02:27Z</dcterms:created>
  <dcterms:modified xsi:type="dcterms:W3CDTF">2023-03-26T12:17:03Z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